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551AA-2C2E-4D72-A801-547AB12C1FFF}" type="doc">
      <dgm:prSet loTypeId="urn:microsoft.com/office/officeart/2005/8/layout/hierarchy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pPr rtl="1"/>
          <a:endParaRPr lang="he-IL"/>
        </a:p>
      </dgm:t>
    </dgm:pt>
    <dgm:pt modelId="{C7A8303F-0480-4DB1-87FA-26B2B957E570}">
      <dgm:prSet phldrT="[Text]" custT="1"/>
      <dgm:spPr/>
      <dgm:t>
        <a:bodyPr/>
        <a:lstStyle/>
        <a:p>
          <a:pPr rtl="1"/>
          <a:r>
            <a:rPr lang="en-GB" sz="2400" dirty="0" smtClean="0"/>
            <a:t>What is G-d’s Name?</a:t>
          </a:r>
        </a:p>
        <a:p>
          <a:pPr rtl="1"/>
          <a:r>
            <a:rPr lang="en-GB" sz="2400" dirty="0" smtClean="0"/>
            <a:t> = Which Brit will this be?</a:t>
          </a:r>
          <a:endParaRPr lang="he-IL" sz="2400" dirty="0"/>
        </a:p>
      </dgm:t>
    </dgm:pt>
    <dgm:pt modelId="{2B7234F3-5B61-4176-BA59-33A222AEE273}" type="parTrans" cxnId="{0D253CA4-BF23-4960-A0D2-4497ADA26B6A}">
      <dgm:prSet/>
      <dgm:spPr/>
      <dgm:t>
        <a:bodyPr/>
        <a:lstStyle/>
        <a:p>
          <a:pPr rtl="1"/>
          <a:endParaRPr lang="he-IL"/>
        </a:p>
      </dgm:t>
    </dgm:pt>
    <dgm:pt modelId="{3C924C32-25A9-476E-81D7-9194BAFF5955}" type="sibTrans" cxnId="{0D253CA4-BF23-4960-A0D2-4497ADA26B6A}">
      <dgm:prSet/>
      <dgm:spPr/>
      <dgm:t>
        <a:bodyPr/>
        <a:lstStyle/>
        <a:p>
          <a:pPr rtl="1"/>
          <a:endParaRPr lang="he-IL"/>
        </a:p>
      </dgm:t>
    </dgm:pt>
    <dgm:pt modelId="{CBDCC162-033F-4AC0-9056-298C794A547B}">
      <dgm:prSet phldrT="[Text]"/>
      <dgm:spPr/>
      <dgm:t>
        <a:bodyPr/>
        <a:lstStyle/>
        <a:p>
          <a:pPr rtl="1"/>
          <a:r>
            <a:rPr lang="en-GB" dirty="0" smtClean="0"/>
            <a:t>YHVH </a:t>
          </a:r>
        </a:p>
        <a:p>
          <a:pPr rtl="1"/>
          <a:r>
            <a:rPr lang="en-GB" dirty="0" smtClean="0"/>
            <a:t>= Brit Bein Habtarim</a:t>
          </a:r>
          <a:endParaRPr lang="he-IL" dirty="0"/>
        </a:p>
      </dgm:t>
    </dgm:pt>
    <dgm:pt modelId="{906E3ACA-80A8-4F47-899A-E49629F8C1CA}" type="parTrans" cxnId="{AD25C211-79D7-40D3-91E4-6739C77DCDA6}">
      <dgm:prSet/>
      <dgm:spPr/>
      <dgm:t>
        <a:bodyPr/>
        <a:lstStyle/>
        <a:p>
          <a:pPr rtl="1"/>
          <a:endParaRPr lang="he-IL"/>
        </a:p>
      </dgm:t>
    </dgm:pt>
    <dgm:pt modelId="{A2739D17-F2C0-4DE4-A635-3B631CA894CF}" type="sibTrans" cxnId="{AD25C211-79D7-40D3-91E4-6739C77DCDA6}">
      <dgm:prSet/>
      <dgm:spPr/>
      <dgm:t>
        <a:bodyPr/>
        <a:lstStyle/>
        <a:p>
          <a:pPr rtl="1"/>
          <a:endParaRPr lang="he-IL"/>
        </a:p>
      </dgm:t>
    </dgm:pt>
    <dgm:pt modelId="{AED57896-C7D0-4947-9EA7-67D838D85F33}">
      <dgm:prSet phldrT="[Text]"/>
      <dgm:spPr/>
      <dgm:t>
        <a:bodyPr/>
        <a:lstStyle/>
        <a:p>
          <a:pPr rtl="1"/>
          <a:r>
            <a:rPr lang="en-GB" dirty="0" smtClean="0"/>
            <a:t>Elokim </a:t>
          </a:r>
        </a:p>
        <a:p>
          <a:pPr rtl="1"/>
          <a:r>
            <a:rPr lang="en-GB" dirty="0" smtClean="0"/>
            <a:t>= Brit Mila</a:t>
          </a:r>
          <a:endParaRPr lang="he-IL" dirty="0"/>
        </a:p>
      </dgm:t>
    </dgm:pt>
    <dgm:pt modelId="{61A9653E-9159-415F-A046-568F63770DFC}" type="parTrans" cxnId="{4ED24392-0540-44B6-A64B-A6157A5B246E}">
      <dgm:prSet/>
      <dgm:spPr/>
      <dgm:t>
        <a:bodyPr/>
        <a:lstStyle/>
        <a:p>
          <a:pPr rtl="1"/>
          <a:endParaRPr lang="he-IL"/>
        </a:p>
      </dgm:t>
    </dgm:pt>
    <dgm:pt modelId="{F699882F-18D7-4000-8995-209D521A256A}" type="sibTrans" cxnId="{4ED24392-0540-44B6-A64B-A6157A5B246E}">
      <dgm:prSet/>
      <dgm:spPr/>
      <dgm:t>
        <a:bodyPr/>
        <a:lstStyle/>
        <a:p>
          <a:pPr rtl="1"/>
          <a:endParaRPr lang="he-IL"/>
        </a:p>
      </dgm:t>
    </dgm:pt>
    <dgm:pt modelId="{FD0F09D5-338F-4675-81FB-DD3E0AD584C0}" type="pres">
      <dgm:prSet presAssocID="{765551AA-2C2E-4D72-A801-547AB12C1FF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F0CFE63E-515E-4A10-B08A-EB5AAE2AB2C4}" type="pres">
      <dgm:prSet presAssocID="{C7A8303F-0480-4DB1-87FA-26B2B957E570}" presName="hierRoot1" presStyleCnt="0"/>
      <dgm:spPr/>
    </dgm:pt>
    <dgm:pt modelId="{5712262E-5469-499C-BCA0-D0CC27ECE148}" type="pres">
      <dgm:prSet presAssocID="{C7A8303F-0480-4DB1-87FA-26B2B957E570}" presName="composite" presStyleCnt="0"/>
      <dgm:spPr/>
    </dgm:pt>
    <dgm:pt modelId="{4253A2E9-9F31-4648-A829-DC7310FBFCEE}" type="pres">
      <dgm:prSet presAssocID="{C7A8303F-0480-4DB1-87FA-26B2B957E570}" presName="background" presStyleLbl="node0" presStyleIdx="0" presStyleCnt="1"/>
      <dgm:spPr/>
    </dgm:pt>
    <dgm:pt modelId="{9C83A73A-A3DE-4DF4-B404-603A82916202}" type="pres">
      <dgm:prSet presAssocID="{C7A8303F-0480-4DB1-87FA-26B2B957E5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F230B30-3002-4F61-AE5E-65DE29BA034D}" type="pres">
      <dgm:prSet presAssocID="{C7A8303F-0480-4DB1-87FA-26B2B957E570}" presName="hierChild2" presStyleCnt="0"/>
      <dgm:spPr/>
    </dgm:pt>
    <dgm:pt modelId="{9E0DD7FF-40D1-4AE3-9BE4-1E03BFC81C89}" type="pres">
      <dgm:prSet presAssocID="{906E3ACA-80A8-4F47-899A-E49629F8C1CA}" presName="Name10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45D2F5D3-ABBD-418D-868E-5430B270D3AF}" type="pres">
      <dgm:prSet presAssocID="{CBDCC162-033F-4AC0-9056-298C794A547B}" presName="hierRoot2" presStyleCnt="0"/>
      <dgm:spPr/>
    </dgm:pt>
    <dgm:pt modelId="{22C1F9BA-BC11-4236-99D9-FB58C1E197D8}" type="pres">
      <dgm:prSet presAssocID="{CBDCC162-033F-4AC0-9056-298C794A547B}" presName="composite2" presStyleCnt="0"/>
      <dgm:spPr/>
    </dgm:pt>
    <dgm:pt modelId="{9074E780-3280-4741-8C44-C06B1C94267B}" type="pres">
      <dgm:prSet presAssocID="{CBDCC162-033F-4AC0-9056-298C794A547B}" presName="background2" presStyleLbl="node2" presStyleIdx="0" presStyleCnt="2"/>
      <dgm:spPr/>
    </dgm:pt>
    <dgm:pt modelId="{64500606-DC8A-4F89-8A7C-3AF805979176}" type="pres">
      <dgm:prSet presAssocID="{CBDCC162-033F-4AC0-9056-298C794A547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2046E29-F722-4A1F-9929-C4D76680B629}" type="pres">
      <dgm:prSet presAssocID="{CBDCC162-033F-4AC0-9056-298C794A547B}" presName="hierChild3" presStyleCnt="0"/>
      <dgm:spPr/>
    </dgm:pt>
    <dgm:pt modelId="{0D49EF0E-E7A5-40D7-B7E5-57B3AE762040}" type="pres">
      <dgm:prSet presAssocID="{61A9653E-9159-415F-A046-568F63770DFC}" presName="Name10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E6EB532D-B46B-4446-A2B0-441DE1062D3B}" type="pres">
      <dgm:prSet presAssocID="{AED57896-C7D0-4947-9EA7-67D838D85F33}" presName="hierRoot2" presStyleCnt="0"/>
      <dgm:spPr/>
    </dgm:pt>
    <dgm:pt modelId="{E638E77F-2655-402F-BD44-647609E965D9}" type="pres">
      <dgm:prSet presAssocID="{AED57896-C7D0-4947-9EA7-67D838D85F33}" presName="composite2" presStyleCnt="0"/>
      <dgm:spPr/>
    </dgm:pt>
    <dgm:pt modelId="{E314770D-58CC-4CC2-A638-AA47E998F4A1}" type="pres">
      <dgm:prSet presAssocID="{AED57896-C7D0-4947-9EA7-67D838D85F33}" presName="background2" presStyleLbl="node2" presStyleIdx="1" presStyleCnt="2"/>
      <dgm:spPr/>
    </dgm:pt>
    <dgm:pt modelId="{182E6773-B35C-468D-8E49-02AD1C705444}" type="pres">
      <dgm:prSet presAssocID="{AED57896-C7D0-4947-9EA7-67D838D85F3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72E19E5-1E3C-4C0E-81A1-AFEAB29CF90A}" type="pres">
      <dgm:prSet presAssocID="{AED57896-C7D0-4947-9EA7-67D838D85F33}" presName="hierChild3" presStyleCnt="0"/>
      <dgm:spPr/>
    </dgm:pt>
  </dgm:ptLst>
  <dgm:cxnLst>
    <dgm:cxn modelId="{7FCF22AE-AF8D-4C56-B9F6-B60C58A334D3}" type="presOf" srcId="{C7A8303F-0480-4DB1-87FA-26B2B957E570}" destId="{9C83A73A-A3DE-4DF4-B404-603A82916202}" srcOrd="0" destOrd="0" presId="urn:microsoft.com/office/officeart/2005/8/layout/hierarchy1"/>
    <dgm:cxn modelId="{2179649F-9E56-40EA-9A03-23A70B29A538}" type="presOf" srcId="{AED57896-C7D0-4947-9EA7-67D838D85F33}" destId="{182E6773-B35C-468D-8E49-02AD1C705444}" srcOrd="0" destOrd="0" presId="urn:microsoft.com/office/officeart/2005/8/layout/hierarchy1"/>
    <dgm:cxn modelId="{B6EDAA6E-934D-49E5-BC62-92A0C9A562C3}" type="presOf" srcId="{CBDCC162-033F-4AC0-9056-298C794A547B}" destId="{64500606-DC8A-4F89-8A7C-3AF805979176}" srcOrd="0" destOrd="0" presId="urn:microsoft.com/office/officeart/2005/8/layout/hierarchy1"/>
    <dgm:cxn modelId="{85FB82A3-EAD8-4FCC-879A-E6BC7D2B2C83}" type="presOf" srcId="{61A9653E-9159-415F-A046-568F63770DFC}" destId="{0D49EF0E-E7A5-40D7-B7E5-57B3AE762040}" srcOrd="0" destOrd="0" presId="urn:microsoft.com/office/officeart/2005/8/layout/hierarchy1"/>
    <dgm:cxn modelId="{D9E9E530-F5AA-4650-B4B2-FE28BD13B92D}" type="presOf" srcId="{765551AA-2C2E-4D72-A801-547AB12C1FFF}" destId="{FD0F09D5-338F-4675-81FB-DD3E0AD584C0}" srcOrd="0" destOrd="0" presId="urn:microsoft.com/office/officeart/2005/8/layout/hierarchy1"/>
    <dgm:cxn modelId="{AD25C211-79D7-40D3-91E4-6739C77DCDA6}" srcId="{C7A8303F-0480-4DB1-87FA-26B2B957E570}" destId="{CBDCC162-033F-4AC0-9056-298C794A547B}" srcOrd="0" destOrd="0" parTransId="{906E3ACA-80A8-4F47-899A-E49629F8C1CA}" sibTransId="{A2739D17-F2C0-4DE4-A635-3B631CA894CF}"/>
    <dgm:cxn modelId="{4ED24392-0540-44B6-A64B-A6157A5B246E}" srcId="{C7A8303F-0480-4DB1-87FA-26B2B957E570}" destId="{AED57896-C7D0-4947-9EA7-67D838D85F33}" srcOrd="1" destOrd="0" parTransId="{61A9653E-9159-415F-A046-568F63770DFC}" sibTransId="{F699882F-18D7-4000-8995-209D521A256A}"/>
    <dgm:cxn modelId="{0D253CA4-BF23-4960-A0D2-4497ADA26B6A}" srcId="{765551AA-2C2E-4D72-A801-547AB12C1FFF}" destId="{C7A8303F-0480-4DB1-87FA-26B2B957E570}" srcOrd="0" destOrd="0" parTransId="{2B7234F3-5B61-4176-BA59-33A222AEE273}" sibTransId="{3C924C32-25A9-476E-81D7-9194BAFF5955}"/>
    <dgm:cxn modelId="{7C779ABC-CEA3-4678-8D55-E91D4BE9367B}" type="presOf" srcId="{906E3ACA-80A8-4F47-899A-E49629F8C1CA}" destId="{9E0DD7FF-40D1-4AE3-9BE4-1E03BFC81C89}" srcOrd="0" destOrd="0" presId="urn:microsoft.com/office/officeart/2005/8/layout/hierarchy1"/>
    <dgm:cxn modelId="{341464FA-5A6F-47D0-A6DE-40D12F32057A}" type="presParOf" srcId="{FD0F09D5-338F-4675-81FB-DD3E0AD584C0}" destId="{F0CFE63E-515E-4A10-B08A-EB5AAE2AB2C4}" srcOrd="0" destOrd="0" presId="urn:microsoft.com/office/officeart/2005/8/layout/hierarchy1"/>
    <dgm:cxn modelId="{CBB10D9B-5760-4E98-9ED1-C59C82996AB3}" type="presParOf" srcId="{F0CFE63E-515E-4A10-B08A-EB5AAE2AB2C4}" destId="{5712262E-5469-499C-BCA0-D0CC27ECE148}" srcOrd="0" destOrd="0" presId="urn:microsoft.com/office/officeart/2005/8/layout/hierarchy1"/>
    <dgm:cxn modelId="{1F990CFE-FC69-41D3-8F8B-0B52D004A65C}" type="presParOf" srcId="{5712262E-5469-499C-BCA0-D0CC27ECE148}" destId="{4253A2E9-9F31-4648-A829-DC7310FBFCEE}" srcOrd="0" destOrd="0" presId="urn:microsoft.com/office/officeart/2005/8/layout/hierarchy1"/>
    <dgm:cxn modelId="{4F251154-1D3D-45B4-9AC5-1F09C45F150B}" type="presParOf" srcId="{5712262E-5469-499C-BCA0-D0CC27ECE148}" destId="{9C83A73A-A3DE-4DF4-B404-603A82916202}" srcOrd="1" destOrd="0" presId="urn:microsoft.com/office/officeart/2005/8/layout/hierarchy1"/>
    <dgm:cxn modelId="{E166CBE7-C6C7-4DC6-8A57-0C32FDDD74FE}" type="presParOf" srcId="{F0CFE63E-515E-4A10-B08A-EB5AAE2AB2C4}" destId="{8F230B30-3002-4F61-AE5E-65DE29BA034D}" srcOrd="1" destOrd="0" presId="urn:microsoft.com/office/officeart/2005/8/layout/hierarchy1"/>
    <dgm:cxn modelId="{610EDD4F-A7B3-45CE-B2E0-834793A985D6}" type="presParOf" srcId="{8F230B30-3002-4F61-AE5E-65DE29BA034D}" destId="{9E0DD7FF-40D1-4AE3-9BE4-1E03BFC81C89}" srcOrd="0" destOrd="0" presId="urn:microsoft.com/office/officeart/2005/8/layout/hierarchy1"/>
    <dgm:cxn modelId="{1BE8D8F8-CF7F-4F6F-BD37-F423B2CFE6BE}" type="presParOf" srcId="{8F230B30-3002-4F61-AE5E-65DE29BA034D}" destId="{45D2F5D3-ABBD-418D-868E-5430B270D3AF}" srcOrd="1" destOrd="0" presId="urn:microsoft.com/office/officeart/2005/8/layout/hierarchy1"/>
    <dgm:cxn modelId="{DBEDB492-DEC0-42AA-8932-09495E27B890}" type="presParOf" srcId="{45D2F5D3-ABBD-418D-868E-5430B270D3AF}" destId="{22C1F9BA-BC11-4236-99D9-FB58C1E197D8}" srcOrd="0" destOrd="0" presId="urn:microsoft.com/office/officeart/2005/8/layout/hierarchy1"/>
    <dgm:cxn modelId="{8BF5607C-F91E-44EB-AD41-20C16ECA520C}" type="presParOf" srcId="{22C1F9BA-BC11-4236-99D9-FB58C1E197D8}" destId="{9074E780-3280-4741-8C44-C06B1C94267B}" srcOrd="0" destOrd="0" presId="urn:microsoft.com/office/officeart/2005/8/layout/hierarchy1"/>
    <dgm:cxn modelId="{0D609203-E634-46D9-8C53-047473516222}" type="presParOf" srcId="{22C1F9BA-BC11-4236-99D9-FB58C1E197D8}" destId="{64500606-DC8A-4F89-8A7C-3AF805979176}" srcOrd="1" destOrd="0" presId="urn:microsoft.com/office/officeart/2005/8/layout/hierarchy1"/>
    <dgm:cxn modelId="{CE3A9D5D-1757-4F48-9FCE-84126F1F5651}" type="presParOf" srcId="{45D2F5D3-ABBD-418D-868E-5430B270D3AF}" destId="{C2046E29-F722-4A1F-9929-C4D76680B629}" srcOrd="1" destOrd="0" presId="urn:microsoft.com/office/officeart/2005/8/layout/hierarchy1"/>
    <dgm:cxn modelId="{782ACED8-0C4D-4BB3-8C32-EA3A3198B108}" type="presParOf" srcId="{8F230B30-3002-4F61-AE5E-65DE29BA034D}" destId="{0D49EF0E-E7A5-40D7-B7E5-57B3AE762040}" srcOrd="2" destOrd="0" presId="urn:microsoft.com/office/officeart/2005/8/layout/hierarchy1"/>
    <dgm:cxn modelId="{872E2F57-35E3-43D2-8E36-27DE859BFE5C}" type="presParOf" srcId="{8F230B30-3002-4F61-AE5E-65DE29BA034D}" destId="{E6EB532D-B46B-4446-A2B0-441DE1062D3B}" srcOrd="3" destOrd="0" presId="urn:microsoft.com/office/officeart/2005/8/layout/hierarchy1"/>
    <dgm:cxn modelId="{BCE2B3AD-6E7E-40DF-B450-57B8CEB3B593}" type="presParOf" srcId="{E6EB532D-B46B-4446-A2B0-441DE1062D3B}" destId="{E638E77F-2655-402F-BD44-647609E965D9}" srcOrd="0" destOrd="0" presId="urn:microsoft.com/office/officeart/2005/8/layout/hierarchy1"/>
    <dgm:cxn modelId="{CBBB7C9A-96B3-4146-B108-436D7A3232E5}" type="presParOf" srcId="{E638E77F-2655-402F-BD44-647609E965D9}" destId="{E314770D-58CC-4CC2-A638-AA47E998F4A1}" srcOrd="0" destOrd="0" presId="urn:microsoft.com/office/officeart/2005/8/layout/hierarchy1"/>
    <dgm:cxn modelId="{DA87FEA2-B03A-4E3D-B4F0-1C0DD3D3050E}" type="presParOf" srcId="{E638E77F-2655-402F-BD44-647609E965D9}" destId="{182E6773-B35C-468D-8E49-02AD1C705444}" srcOrd="1" destOrd="0" presId="urn:microsoft.com/office/officeart/2005/8/layout/hierarchy1"/>
    <dgm:cxn modelId="{3E2F0D37-3A5C-41B1-B511-55CC0B9645CB}" type="presParOf" srcId="{E6EB532D-B46B-4446-A2B0-441DE1062D3B}" destId="{572E19E5-1E3C-4C0E-81A1-AFEAB29CF9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7244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2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שמות</a:t>
            </a:r>
            <a:endParaRPr lang="he-I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879013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time G-d talks is in Shemot Perek </a:t>
            </a:r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</a:t>
            </a: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…to Moshe at the burning bush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25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64" y="7620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quick look at Perek </a:t>
            </a:r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</a:t>
            </a: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</a:t>
            </a: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/>
            <a:r>
              <a:rPr lang="en-GB" sz="2400" b="1" dirty="0" smtClean="0"/>
              <a:t>Link </a:t>
            </a:r>
            <a:r>
              <a:rPr lang="en-GB" sz="2400" b="1" dirty="0"/>
              <a:t>from </a:t>
            </a:r>
            <a:r>
              <a:rPr lang="en-GB" sz="2400" b="1" dirty="0" smtClean="0"/>
              <a:t>Bereishit to </a:t>
            </a:r>
            <a:r>
              <a:rPr lang="en-GB" sz="2400" b="1" dirty="0"/>
              <a:t>Shemot</a:t>
            </a:r>
            <a:endParaRPr lang="en-US" sz="2400" dirty="0"/>
          </a:p>
          <a:p>
            <a:pPr lvl="0"/>
            <a:r>
              <a:rPr lang="en-GB" sz="2400" b="1" dirty="0"/>
              <a:t>Shibud </a:t>
            </a:r>
            <a:r>
              <a:rPr lang="en-GB" sz="2400" b="1" dirty="0" smtClean="0"/>
              <a:t>Mitzrayim </a:t>
            </a:r>
          </a:p>
          <a:p>
            <a:pPr lvl="0"/>
            <a:r>
              <a:rPr lang="en-GB" sz="2400" b="1" dirty="0" smtClean="0"/>
              <a:t>Life of Moshe</a:t>
            </a:r>
            <a:endParaRPr lang="en-US" sz="2400" dirty="0"/>
          </a:p>
          <a:p>
            <a:pPr lvl="0"/>
            <a:r>
              <a:rPr lang="en-GB" sz="2400" b="1" dirty="0"/>
              <a:t>The king who wanted Moshe dead </a:t>
            </a:r>
            <a:r>
              <a:rPr lang="en-GB" sz="2400" b="1" dirty="0" smtClean="0"/>
              <a:t>dies:</a:t>
            </a:r>
          </a:p>
          <a:p>
            <a:pPr marL="0" lvl="0" indent="0" algn="r" rtl="1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lv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וַיְהִי בַיָּמִים הָרַבִּים הָהֵם </a:t>
            </a:r>
            <a:r>
              <a:rPr lang="he-IL" sz="2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וַיָּמָת מֶלֶךְ מִצְרַיִם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וַיֵּאָנְחוּ בְנֵי-יִשְׂרָאֵל מִן-הָעֲבֹדָה וַיִּזְעָקוּ וַתַּעַל שַׁוְעָתָם אֶל-הָאֱלֹהִים מִן-הָעֲבֹדָה. </a:t>
            </a:r>
            <a:endParaRPr lang="he-IL" sz="2400" b="1" dirty="0" smtClean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lvl="0" indent="0" algn="r" rtl="1">
              <a:buNone/>
            </a:pPr>
            <a:endParaRPr lang="he-IL" sz="2800" b="1" dirty="0" smtClean="0">
              <a:latin typeface="David" pitchFamily="34" charset="-79"/>
              <a:cs typeface="David" pitchFamily="34" charset="-79"/>
            </a:endParaRPr>
          </a:p>
          <a:p>
            <a:pPr marL="0" lv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וַיִּשְׁמַע אֱלֹהִים אֶת-נַאֲקָתָם </a:t>
            </a:r>
            <a:r>
              <a:rPr lang="he-IL" sz="24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וַיִּזְכֹּר אֱלֹהִים אֶת-בְּרִיתוֹ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אֶת-אַבְרָהָם אֶת-יִצְחָק וְאֶת-יַעֲקֹב.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261257" y="2837543"/>
            <a:ext cx="85344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was the king who wanted to kill Moshe. Now He can go back. This is an introduction to Perek Gimmel.</a:t>
            </a:r>
            <a:endParaRPr lang="he-IL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32707" y="4229100"/>
            <a:ext cx="81915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people pray for a lighter workload. Leaving is not on their radar.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667000" y="5132614"/>
            <a:ext cx="2819400" cy="381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Which Brit?</a:t>
            </a:r>
            <a:endParaRPr lang="he-IL" sz="2000" dirty="0"/>
          </a:p>
        </p:txBody>
      </p:sp>
      <p:sp>
        <p:nvSpPr>
          <p:cNvPr id="7" name="Oval 6"/>
          <p:cNvSpPr/>
          <p:nvPr/>
        </p:nvSpPr>
        <p:spPr>
          <a:xfrm>
            <a:off x="1676400" y="5715907"/>
            <a:ext cx="1752600" cy="106589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Brit Bein Habtarim</a:t>
            </a:r>
            <a:endParaRPr lang="he-IL" sz="2000" dirty="0"/>
          </a:p>
        </p:txBody>
      </p:sp>
      <p:sp>
        <p:nvSpPr>
          <p:cNvPr id="9" name="Oval 8"/>
          <p:cNvSpPr/>
          <p:nvPr/>
        </p:nvSpPr>
        <p:spPr>
          <a:xfrm>
            <a:off x="4953000" y="5715907"/>
            <a:ext cx="1676400" cy="105137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Brit Mila</a:t>
            </a:r>
            <a:endParaRPr lang="he-IL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81828" y="5542189"/>
            <a:ext cx="694871" cy="3474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72428" y="5539014"/>
            <a:ext cx="609600" cy="328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lvl="0" indent="0" algn="r" rtl="1">
              <a:buNone/>
            </a:pPr>
            <a:endParaRPr lang="he-IL" sz="2800" b="1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6" name="Rounded Rectangle 5"/>
          <p:cNvSpPr/>
          <p:nvPr/>
        </p:nvSpPr>
        <p:spPr>
          <a:xfrm>
            <a:off x="3067957" y="381000"/>
            <a:ext cx="3008086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200" dirty="0" smtClean="0"/>
              <a:t>Which Brit?</a:t>
            </a:r>
            <a:endParaRPr lang="he-IL" sz="3200" dirty="0"/>
          </a:p>
        </p:txBody>
      </p:sp>
      <p:sp>
        <p:nvSpPr>
          <p:cNvPr id="7" name="Oval 6"/>
          <p:cNvSpPr/>
          <p:nvPr/>
        </p:nvSpPr>
        <p:spPr>
          <a:xfrm>
            <a:off x="1524000" y="2451327"/>
            <a:ext cx="2347686" cy="12969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dirty="0" smtClean="0"/>
              <a:t>Brit Bein Habtarim</a:t>
            </a:r>
            <a:endParaRPr lang="he-IL" sz="2800" dirty="0"/>
          </a:p>
        </p:txBody>
      </p:sp>
      <p:sp>
        <p:nvSpPr>
          <p:cNvPr id="9" name="Oval 8"/>
          <p:cNvSpPr/>
          <p:nvPr/>
        </p:nvSpPr>
        <p:spPr>
          <a:xfrm>
            <a:off x="5508170" y="2451328"/>
            <a:ext cx="2111830" cy="128973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800" dirty="0" smtClean="0"/>
              <a:t>Brit Mila</a:t>
            </a:r>
            <a:endParaRPr lang="he-IL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24250" y="2071007"/>
            <a:ext cx="694871" cy="3474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05400" y="2071007"/>
            <a:ext cx="685800" cy="380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Snip Same Side Corner Rectangle 11"/>
          <p:cNvSpPr/>
          <p:nvPr/>
        </p:nvSpPr>
        <p:spPr>
          <a:xfrm>
            <a:off x="1411513" y="4738914"/>
            <a:ext cx="2590800" cy="1661886"/>
          </a:xfrm>
          <a:prstGeom prst="snip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G-d will bring them out and punish the oppressor</a:t>
            </a:r>
            <a:endParaRPr lang="he-IL" sz="2400" dirty="0"/>
          </a:p>
        </p:txBody>
      </p:sp>
      <p:sp>
        <p:nvSpPr>
          <p:cNvPr id="14" name="Snip Same Side Corner Rectangle 13"/>
          <p:cNvSpPr/>
          <p:nvPr/>
        </p:nvSpPr>
        <p:spPr>
          <a:xfrm>
            <a:off x="5375727" y="4738914"/>
            <a:ext cx="2438400" cy="1661886"/>
          </a:xfrm>
          <a:prstGeom prst="snip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G-d will watch over us and lighten the workload</a:t>
            </a:r>
            <a:endParaRPr lang="he-IL" sz="2400" dirty="0"/>
          </a:p>
        </p:txBody>
      </p:sp>
      <p:sp>
        <p:nvSpPr>
          <p:cNvPr id="15" name="Down Arrow 14"/>
          <p:cNvSpPr/>
          <p:nvPr/>
        </p:nvSpPr>
        <p:spPr>
          <a:xfrm>
            <a:off x="2582635" y="3886200"/>
            <a:ext cx="248557" cy="7620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Down Arrow 15"/>
          <p:cNvSpPr/>
          <p:nvPr/>
        </p:nvSpPr>
        <p:spPr>
          <a:xfrm>
            <a:off x="6470649" y="3871686"/>
            <a:ext cx="248557" cy="7620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118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ג - הקדמה</a:t>
            </a:r>
            <a:endParaRPr lang="he-IL" sz="60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8768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en-US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וּמֹשֶׁה הָיָה רֹעֶה אֶת-צֹאן יִתְרוֹ חֹתְנוֹ כֹּהֵן מִדְיָן וַיִּנְהַג אֶת-הַצֹּאן אַחַר הַמִּדְבָּר וַיָּבֹא </a:t>
            </a:r>
            <a:r>
              <a:rPr lang="he-IL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אֶל-הַר </a:t>
            </a:r>
            <a:r>
              <a:rPr lang="he-IL" sz="34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הָאֱלֹהִים </a:t>
            </a:r>
            <a:r>
              <a:rPr lang="he-IL" sz="3400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חֹרֵבָה</a:t>
            </a:r>
            <a:r>
              <a:rPr lang="he-IL" sz="3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34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3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וַיֵּרָא מַלְאַךְ יְהוָה אֵלָיו בְּלַבַּת-אֵשׁ מִתּוֹךְ הַסְּנֶה וַיַּרְא וְהִנֵּה הַסְּנֶה בֹּעֵר בָּאֵשׁ וְהַסְּנֶה אֵינֶנּוּ אֻכָּל. </a:t>
            </a:r>
            <a:endParaRPr lang="en-US" sz="3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וַיֹּאמֶר מֹשֶׁה אָסֻרָה-נָּא וְאֶרְאֶה אֶת-הַמַּרְאֶה הַגָּדֹל הַזֶּה מַדּוּעַ לֹא-יִבְעַר הַסְּנֶה.</a:t>
            </a:r>
            <a:endParaRPr lang="en-US" sz="3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4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3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וַיַּרְא יְהוָה כִּי סָר לִרְאוֹת וַיִּקְרָא אֵלָיו אֱלֹהִים מִתּוֹךְ הַסְּנֶה </a:t>
            </a:r>
            <a:r>
              <a:rPr lang="he-IL" sz="3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וַיֹּאמֶר מֹשֶׁה מֹשֶׁה וַיֹּאמֶר הִנֵּנִי. </a:t>
            </a:r>
            <a:endParaRPr lang="en-US" sz="3400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400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sz="3400" dirty="0">
                <a:latin typeface="David" pitchFamily="34" charset="-79"/>
                <a:cs typeface="David" pitchFamily="34" charset="-79"/>
              </a:rPr>
              <a:t> וַיֹּאמֶר אַל-תִּקְרַב הֲלֹם שַׁל-נְעָלֶיךָ מֵעַל רַגְלֶיךָ כִּי הַמָּקוֹם אֲשֶׁר אַתָּה עוֹמֵד עָלָיו אַדְמַת-קֹדֶשׁ הוּא. </a:t>
            </a:r>
            <a:endParaRPr lang="en-US" sz="3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152400" y="1371600"/>
            <a:ext cx="3505200" cy="3657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400" u="sng" dirty="0" smtClean="0">
                <a:latin typeface="David" pitchFamily="34" charset="-79"/>
                <a:cs typeface="David" pitchFamily="34" charset="-79"/>
              </a:rPr>
              <a:t>שמות כד –</a:t>
            </a:r>
          </a:p>
          <a:p>
            <a:pPr algn="ctr" rtl="1"/>
            <a:r>
              <a:rPr lang="he-IL" sz="2400" u="sng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GB" sz="2400" u="sng" dirty="0" smtClean="0">
                <a:latin typeface="David" pitchFamily="34" charset="-79"/>
                <a:cs typeface="David" pitchFamily="34" charset="-79"/>
              </a:rPr>
              <a:t>Parallel between Har Sinai and the Burning Bush</a:t>
            </a:r>
            <a:endParaRPr lang="he-IL" sz="2400" u="sng" dirty="0" smtClean="0"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וּמַרְאֵה כְּבוֹד יְהוָה כְּאֵשׁ אֹכֶלֶת בְּרֹאשׁ הָהָר לְעֵינֵי בְּנֵי יִשְׂרָאֵל. 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algn="ctr" rtl="1"/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וַיָּבֹא מֹשֶׁה בְּתוֹךְ הֶעָנָן וַיַּעַל אֶל-הָהָר וַיְהִי מֹשֶׁה בָּהָר אַרְבָּעִים יוֹם וְאַרְבָּעִים לָיְלָה.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algn="ctr"/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152400" y="5257800"/>
            <a:ext cx="3810000" cy="1371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200" b="1" u="sng" dirty="0" smtClean="0">
                <a:latin typeface="David" pitchFamily="34" charset="-79"/>
                <a:cs typeface="David" pitchFamily="34" charset="-79"/>
              </a:rPr>
              <a:t>בראשית מו</a:t>
            </a:r>
          </a:p>
          <a:p>
            <a:pPr algn="ctr" rtl="1"/>
            <a:r>
              <a:rPr lang="he-IL" sz="22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2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200" dirty="0">
                <a:latin typeface="David" pitchFamily="34" charset="-79"/>
                <a:cs typeface="David" pitchFamily="34" charset="-79"/>
              </a:rPr>
              <a:t>וַיֹּאמֶר אֱלֹהִים לְיִשְׂרָאֵל בְּמַרְאֹת הַלַּיְלָה </a:t>
            </a:r>
            <a:r>
              <a:rPr lang="he-IL" sz="2200" b="1" dirty="0">
                <a:latin typeface="David" pitchFamily="34" charset="-79"/>
                <a:cs typeface="David" pitchFamily="34" charset="-79"/>
              </a:rPr>
              <a:t>וַיֹּאמֶר יַעֲקֹב יַעֲקֹב וַיֹּאמֶר הִנֵּנִי. </a:t>
            </a:r>
          </a:p>
        </p:txBody>
      </p:sp>
    </p:spTree>
    <p:extLst>
      <p:ext uri="{BB962C8B-B14F-4D97-AF65-F5344CB8AC3E}">
        <p14:creationId xmlns:p14="http://schemas.microsoft.com/office/powerpoint/2010/main" val="14171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Yaakov ever tell his children they were going down for the long haul?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בראשית מח</a:t>
            </a:r>
            <a:endParaRPr lang="en-GB" b="1" u="sng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יִשְׂרָאֵל אֶל-יוֹסֵף הִנֵּה אָנֹכִי מֵת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וְהָיָה אֱלֹהִים עִמָּכֶם וְהֵשִׁיב אֶתְכֶם אֶל-אֶרֶץ אֲבֹתֵיכֶם.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בראשית נ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וַיַּשְׁבַּע יוֹסֵף אֶת-בְּנֵי יִשְׂרָאֵל לֵאמֹר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פָּקֹד יִפְקֹד אֱלֹהִים אֶתְכֶם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וְהַעֲלִתֶם אֶת-עַצְמֹתַי מִזֶּה.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They </a:t>
            </a:r>
            <a:r>
              <a:rPr lang="en-GB" b="1" dirty="0">
                <a:solidFill>
                  <a:schemeClr val="accent2"/>
                </a:solidFill>
              </a:rPr>
              <a:t>can't leave until </a:t>
            </a:r>
            <a:r>
              <a:rPr lang="en-GB" b="1" dirty="0" smtClean="0">
                <a:solidFill>
                  <a:schemeClr val="accent2"/>
                </a:solidFill>
              </a:rPr>
              <a:t>G-d brings </a:t>
            </a:r>
            <a:r>
              <a:rPr lang="en-GB" b="1" dirty="0">
                <a:solidFill>
                  <a:schemeClr val="accent2"/>
                </a:solidFill>
              </a:rPr>
              <a:t>them </a:t>
            </a:r>
            <a:r>
              <a:rPr lang="en-GB" b="1" dirty="0" smtClean="0">
                <a:solidFill>
                  <a:schemeClr val="accent2"/>
                </a:solidFill>
              </a:rPr>
              <a:t>back</a:t>
            </a:r>
            <a:r>
              <a:rPr lang="en-GB" b="1" dirty="0">
                <a:solidFill>
                  <a:schemeClr val="accent2"/>
                </a:solidFill>
              </a:rPr>
              <a:t>. </a:t>
            </a:r>
            <a:endParaRPr lang="en-US" dirty="0">
              <a:solidFill>
                <a:schemeClr val="accent2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07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ג – </a:t>
            </a: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Conversation Starts</a:t>
            </a:r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96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ו</a:t>
            </a:r>
            <a:r>
              <a:rPr lang="he-IL" sz="2400" dirty="0">
                <a:cs typeface="David" pitchFamily="34" charset="-79"/>
              </a:rPr>
              <a:t> וַיֹּאמֶר אָנֹכִי אֱלֹהֵי אָבִיךָ אֱלֹהֵי אַבְרָהָם אֱלֹהֵי יִצְחָק וֵאלֹהֵי יַעֲקֹב וַיַּסְתֵּר מֹשֶׁה פָּנָיו כִּי יָרֵא מֵהַבִּיט אֶל-הָאֱלֹהִים.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ז</a:t>
            </a:r>
            <a:r>
              <a:rPr lang="he-IL" sz="2400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וַיֹּאמֶר יְהוָה רָאֹה רָאִיתִי אֶת-עֳנִי עַמִּי אֲשֶׁר בְּמִצְרָיִם וְאֶת-צַעֲקָתָם שָׁמַעְתִּי מִפְּנֵי נֹגְשָׂיו כִּי יָדַעְתִּי אֶת-מַכְאֹבָיו.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ח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וָאֵרֵד לְהַצִּילוֹ מִיַּד מִצְרַיִם וּלְהַעֲלֹתוֹ מִן-הָאָרֶץ הַהִוא אֶל-אֶרֶץ טוֹבָה וּרְחָבָה אֶל-אֶרֶץ זָבַת חָלָב וּדְבָשׁ אֶל-מְקוֹם הַכְּנַעֲנִי וְהַחִתִּי וְהָאֱמֹרִי וְהַפְּרִזִּי וְהַחִוִּי וְהַיְבוּסִי.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</a:t>
            </a:r>
            <a:r>
              <a:rPr lang="he-IL" sz="2400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וְעַתָּה הִנֵּה צַעֲקַת בְּנֵי-יִשְׂרָאֵל בָּאָה אֵלָי וְגַם-רָאִיתִי אֶת-הַלַּחַץ אֲשֶׁר מִצְרַיִם לֹחֲצִים אֹתָם.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וְעַתָּה </a:t>
            </a:r>
            <a:r>
              <a:rPr lang="he-IL" sz="2400" b="1" dirty="0" smtClean="0">
                <a:solidFill>
                  <a:schemeClr val="accent4"/>
                </a:solidFill>
                <a:cs typeface="David" pitchFamily="34" charset="-79"/>
              </a:rPr>
              <a:t>לְכָה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וְאֶשְׁלָחֲךָ אֶל-פַּרְעֹה </a:t>
            </a:r>
            <a:r>
              <a:rPr lang="he-IL" sz="2400" b="1" dirty="0" smtClean="0">
                <a:solidFill>
                  <a:schemeClr val="accent2"/>
                </a:solidFill>
                <a:cs typeface="David" pitchFamily="34" charset="-79"/>
              </a:rPr>
              <a:t>וְהוֹצֵא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אֶת-עַמִּי בְנֵי-יִשְׂרָאֵל מִמִּצְרָיִם</a:t>
            </a:r>
            <a:r>
              <a:rPr lang="he-IL" sz="2400" dirty="0">
                <a:cs typeface="David" pitchFamily="34" charset="-79"/>
              </a:rPr>
              <a:t>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וַיֹּאמֶר מֹשֶׁה אֶל-הָאֱלֹהִים </a:t>
            </a:r>
            <a:r>
              <a:rPr lang="he-IL" sz="24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מִי אָנֹכִי כִּי אֵלֵךְ אֶל-פַּרְעֹה </a:t>
            </a:r>
            <a:r>
              <a:rPr lang="he-IL" sz="24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וְכִי אוֹצִיא אֶת-בְּנֵי יִשְׂרָאֵל מִמִּצְרָיִם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. </a:t>
            </a:r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514600"/>
            <a:ext cx="1371600" cy="13716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G-d will bring them out.</a:t>
            </a: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4267200"/>
            <a:ext cx="1295400" cy="16764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Moshe will bring them out.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238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Moshe asking?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יא</a:t>
            </a:r>
            <a:r>
              <a:rPr lang="he-IL" dirty="0">
                <a:cs typeface="David" pitchFamily="34" charset="-79"/>
              </a:rPr>
              <a:t> וַיֹּאמֶר מֹשֶׁה אֶל-הָאֱלֹהִים מִי אָנֹכִי כִּי אֵלֵךְ אֶל-פַּרְעֹה וְכִי אוֹצִיא אֶת-בְּנֵי יִשְׂרָאֵל מִמִּצְרָיִם. </a:t>
            </a:r>
            <a:endParaRPr lang="en-US" dirty="0">
              <a:cs typeface="David" pitchFamily="34" charset="-79"/>
            </a:endParaRPr>
          </a:p>
          <a:p>
            <a:pPr marL="0" indent="0" algn="l">
              <a:buNone/>
            </a:pPr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Let’s play Jeopardy…</a:t>
            </a:r>
            <a:endParaRPr lang="en-US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כִּי-אֶהְיֶה עִמָּךְ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וְזֶה-לְּךָ הָאוֹת </a:t>
            </a:r>
            <a:r>
              <a:rPr lang="he-IL" dirty="0">
                <a:cs typeface="David" pitchFamily="34" charset="-79"/>
              </a:rPr>
              <a:t>כִּי אָנֹכִי </a:t>
            </a:r>
            <a:r>
              <a:rPr lang="he-IL" dirty="0" smtClean="0">
                <a:cs typeface="David" pitchFamily="34" charset="-79"/>
              </a:rPr>
              <a:t>שְׁלַחְתִּיךָ</a:t>
            </a: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בְּהוֹצִיאֲךָ אֶת-הָעָם מִמִּצְרַיִם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תַּעַבְדוּן אֶת-הָאֱלֹהִים עַל הָהָר הַזֶּה.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l">
              <a:buNone/>
            </a:pPr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l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Rashi</a:t>
            </a: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: This is the purpose of taking us out of Egypt</a:t>
            </a:r>
            <a:endParaRPr lang="he-IL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l">
              <a:buNone/>
            </a:pPr>
            <a:endParaRPr lang="en-US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accent2"/>
                </a:solidFill>
                <a:cs typeface="David" pitchFamily="34" charset="-79"/>
              </a:rPr>
              <a:t>Rashbam</a:t>
            </a:r>
            <a:r>
              <a:rPr lang="en-US" b="1" dirty="0">
                <a:solidFill>
                  <a:schemeClr val="accent2"/>
                </a:solidFill>
                <a:cs typeface="David" pitchFamily="34" charset="-79"/>
              </a:rPr>
              <a:t>:</a:t>
            </a:r>
            <a:r>
              <a:rPr lang="en-US" dirty="0">
                <a:cs typeface="David" pitchFamily="34" charset="-79"/>
              </a:rPr>
              <a:t> </a:t>
            </a:r>
            <a:r>
              <a:rPr lang="en-US" dirty="0">
                <a:solidFill>
                  <a:schemeClr val="accent2"/>
                </a:solidFill>
                <a:cs typeface="David" pitchFamily="34" charset="-79"/>
              </a:rPr>
              <a:t>Moshe asks how do I take them out of Egypt? </a:t>
            </a:r>
            <a:r>
              <a:rPr lang="en-US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US" dirty="0">
                <a:solidFill>
                  <a:schemeClr val="accent2"/>
                </a:solidFill>
                <a:cs typeface="David" pitchFamily="34" charset="-79"/>
              </a:rPr>
              <a:t>gives him the plan of how to do it. </a:t>
            </a:r>
            <a:r>
              <a:rPr lang="en-US" dirty="0" smtClean="0">
                <a:solidFill>
                  <a:schemeClr val="accent2"/>
                </a:solidFill>
                <a:cs typeface="David" pitchFamily="34" charset="-79"/>
              </a:rPr>
              <a:t>Moshe asks Pharaoh for permission to serve G-d in the desert; he doesn’t ask, “Let my people go!”</a:t>
            </a: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.</a:t>
            </a:r>
            <a:endParaRPr lang="en-US" dirty="0">
              <a:solidFill>
                <a:schemeClr val="accent2"/>
              </a:solidFill>
              <a:cs typeface="David" pitchFamily="34" charset="-79"/>
            </a:endParaRPr>
          </a:p>
          <a:p>
            <a:pPr algn="r" rtl="1"/>
            <a:endParaRPr lang="he-IL" dirty="0"/>
          </a:p>
        </p:txBody>
      </p:sp>
      <p:sp>
        <p:nvSpPr>
          <p:cNvPr id="4" name="Rounded Rectangle 3"/>
          <p:cNvSpPr/>
          <p:nvPr/>
        </p:nvSpPr>
        <p:spPr>
          <a:xfrm>
            <a:off x="3962400" y="2554515"/>
            <a:ext cx="1752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dirty="0" smtClean="0"/>
              <a:t>The Bush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423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Next Conversation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יג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וַיֹּאמֶר מֹשֶׁה אֶל-הָאֱלֹהִים הִנֵּה אָנֹכִי בָא אֶל-בְּנֵי יִשְׂרָאֵל וְאָמַרְתִּי לָהֶם אֱלֹהֵי אֲבוֹתֵיכֶם שְׁלָחַנִי אֲלֵיכֶם </a:t>
            </a:r>
            <a:r>
              <a:rPr lang="he-IL" sz="2800" b="1" dirty="0">
                <a:solidFill>
                  <a:schemeClr val="accent5"/>
                </a:solidFill>
                <a:cs typeface="David" pitchFamily="34" charset="-79"/>
              </a:rPr>
              <a:t>וְאָמְרוּ-לִי מַה-שְּׁמוֹ </a:t>
            </a:r>
            <a:r>
              <a:rPr lang="he-IL" sz="2800" dirty="0">
                <a:cs typeface="David" pitchFamily="34" charset="-79"/>
              </a:rPr>
              <a:t>מָה אֹמַר אֲלֵהֶם. </a:t>
            </a:r>
            <a:endParaRPr lang="he-IL" sz="2800" dirty="0" smtClean="0">
              <a:cs typeface="David" pitchFamily="34" charset="-79"/>
            </a:endParaRPr>
          </a:p>
          <a:p>
            <a:endParaRPr lang="he-I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56359032"/>
              </p:ext>
            </p:extLst>
          </p:nvPr>
        </p:nvGraphicFramePr>
        <p:xfrm>
          <a:off x="16764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08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3A2E9-9F31-4648-A829-DC7310FBF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253A2E9-9F31-4648-A829-DC7310FBF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253A2E9-9F31-4648-A829-DC7310FBF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4253A2E9-9F31-4648-A829-DC7310FBFC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83A73A-A3DE-4DF4-B404-603A82916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C83A73A-A3DE-4DF4-B404-603A82916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C83A73A-A3DE-4DF4-B404-603A82916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9C83A73A-A3DE-4DF4-B404-603A82916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0DD7FF-40D1-4AE3-9BE4-1E03BFC81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9E0DD7FF-40D1-4AE3-9BE4-1E03BFC81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9E0DD7FF-40D1-4AE3-9BE4-1E03BFC81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9E0DD7FF-40D1-4AE3-9BE4-1E03BFC81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74E780-3280-4741-8C44-C06B1C94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9074E780-3280-4741-8C44-C06B1C94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9074E780-3280-4741-8C44-C06B1C942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074E780-3280-4741-8C44-C06B1C942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500606-DC8A-4F89-8A7C-3AF805979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64500606-DC8A-4F89-8A7C-3AF805979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64500606-DC8A-4F89-8A7C-3AF805979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4500606-DC8A-4F89-8A7C-3AF805979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49EF0E-E7A5-40D7-B7E5-57B3AE762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0D49EF0E-E7A5-40D7-B7E5-57B3AE762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0D49EF0E-E7A5-40D7-B7E5-57B3AE762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0D49EF0E-E7A5-40D7-B7E5-57B3AE762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14770D-58CC-4CC2-A638-AA47E998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E314770D-58CC-4CC2-A638-AA47E998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E314770D-58CC-4CC2-A638-AA47E998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E314770D-58CC-4CC2-A638-AA47E998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2E6773-B35C-468D-8E49-02AD1C705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182E6773-B35C-468D-8E49-02AD1C705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182E6773-B35C-468D-8E49-02AD1C705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182E6773-B35C-468D-8E49-02AD1C705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04800"/>
            <a:ext cx="5486400" cy="63246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יד</a:t>
            </a:r>
            <a:r>
              <a:rPr lang="he-IL" dirty="0">
                <a:cs typeface="David" pitchFamily="34" charset="-79"/>
              </a:rPr>
              <a:t> וַיֹּאמֶר אֱלֹהִים אֶל-מֹשֶׁה אֶהְיֶה אֲשֶׁר אֶהְיֶה וַיֹּאמֶר כֹּה תֹאמַר לִבְנֵי יִשְׂרָאֵל אֶהְיֶה שְׁלָחַנִי אֲלֵיכֶם.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וַיֹּאמֶר עוֹד אֱלֹהִים אֶל-מֹשֶׁה כֹּה-תֹאמַר אֶל-בְּנֵי יִשְׂרָאֵל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יְהוָה</a:t>
            </a:r>
            <a:r>
              <a:rPr lang="he-IL" dirty="0">
                <a:cs typeface="David" pitchFamily="34" charset="-79"/>
              </a:rPr>
              <a:t> אֱלֹהֵי אֲבֹתֵיכֶם אֱלֹהֵי אַבְרָהָם אֱלֹהֵי יִצְחָק וֵאלֹהֵי יַעֲקֹב שְׁלָחַנִי אֲלֵיכֶם זֶה-שְּׁמִי לְעֹלָם וְזֶה זִכְרִי לְדֹר דֹּר.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טז</a:t>
            </a:r>
            <a:r>
              <a:rPr lang="he-IL" dirty="0">
                <a:cs typeface="David" pitchFamily="34" charset="-79"/>
              </a:rPr>
              <a:t> לֵךְ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וְאָסַפְתָּ אֶת-זִקְנֵי יִשְׂרָאֵל </a:t>
            </a:r>
            <a:r>
              <a:rPr lang="he-IL" dirty="0">
                <a:cs typeface="David" pitchFamily="34" charset="-79"/>
              </a:rPr>
              <a:t>וְאָמַרְתָּ אֲלֵהֶם יְהוָה אֱלֹהֵי אֲבֹתֵיכֶם נִרְאָה אֵלַי אֱלֹהֵי אַבְרָהָם יִצְחָק וְיַעֲקֹב לֵאמֹר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פָּקֹד פָּקַדְתִּי</a:t>
            </a:r>
            <a:r>
              <a:rPr lang="he-IL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אֶתְכֶם וְאֶת-הֶעָשׂוּי לָכֶם בְּמִצְרָיִם.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וָאֹמַר אַעֲלֶה אֶתְכֶם מֵעֳנִי מִצְרַיִם אֶל-אֶרֶץ הַכְּנַעֲנִי וְהַחִתִּי וְהָאֱמֹרִי וְהַפְּרִזִּי וְהַחִוִּי וְהַיְבוּסִי אֶל-אֶרֶץ זָבַת חָלָב וּדְבָשׁ.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וְשָׁמְעוּ לְקֹלֶךָ וּבָאתָ אַתָּה וְזִקְנֵי יִשְׂרָאֵל אֶל-מֶלֶךְ מִצְרַיִם וַאֲמַרְתֶּם אֵלָיו יְהוָה אֱלֹהֵי הָעִבְרִיִּים נִקְרָה עָלֵינוּ וְעַתָּה נֵלְכָה-נָּא דֶּרֶךְ שְׁלֹשֶׁת יָמִים בַּמִּדְבָּר וְנִזְבְּחָה לַיהוָה אֱלֹהֵינוּ. </a:t>
            </a:r>
            <a:endParaRPr lang="en-US" dirty="0"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228600" y="740229"/>
            <a:ext cx="2819400" cy="9144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Brit Bein Habtarim</a:t>
            </a:r>
            <a:endParaRPr lang="he-IL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3733800"/>
            <a:ext cx="3048000" cy="261257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Last message of Bereishit:</a:t>
            </a:r>
          </a:p>
          <a:p>
            <a:pPr algn="r" rtl="1"/>
            <a:r>
              <a:rPr lang="he-IL" sz="2000" b="1" u="sng" dirty="0">
                <a:latin typeface="David" pitchFamily="34" charset="-79"/>
                <a:cs typeface="David" pitchFamily="34" charset="-79"/>
              </a:rPr>
              <a:t>בראשית נ</a:t>
            </a:r>
          </a:p>
          <a:p>
            <a:pPr algn="r" rtl="1"/>
            <a:r>
              <a:rPr lang="he-IL" sz="2000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וַיַּשְׁבַּע יוֹסֵף אֶת-בְּנֵי יִשְׂרָאֵל לֵאמֹר </a:t>
            </a: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פָּקֹד יִפְקֹד אֱלֹהִים אֶתְכֶם</a:t>
            </a:r>
            <a:r>
              <a:rPr lang="he-IL" sz="2000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וְהַעֲלִתֶם אֶת-עַצְמֹתַי מִזֶּה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228600" y="1981200"/>
            <a:ext cx="3276600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27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needs to get the people’s approval in order to represent them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113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ה </a:t>
            </a:r>
            <a:b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31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31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meeting between Moshe and Pharaoh</a:t>
            </a:r>
            <a:endParaRPr lang="he-IL" sz="31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 smtClean="0"/>
              <a:t>What </a:t>
            </a:r>
            <a:r>
              <a:rPr lang="en-GB" sz="2800" b="1" dirty="0"/>
              <a:t>did Moshe actually tell </a:t>
            </a:r>
            <a:r>
              <a:rPr lang="en-GB" sz="2800" b="1" dirty="0" smtClean="0"/>
              <a:t>Pharaoh</a:t>
            </a:r>
            <a:r>
              <a:rPr lang="en-GB" sz="2800" b="1" dirty="0"/>
              <a:t>?</a:t>
            </a:r>
            <a:endParaRPr lang="en-US" sz="2800" dirty="0"/>
          </a:p>
          <a:p>
            <a:pPr marL="0" indent="0" algn="r" rtl="1">
              <a:buNone/>
            </a:pPr>
            <a:r>
              <a:rPr lang="he-IL" sz="28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 וְאַחַר בָּאוּ מֹשֶׁה וְאַהֲרֹן וַיֹּאמְרוּ אֶל-פַּרְעֹה כֹּה-אָמַר יְהוָה אֱלֹהֵי יִשְׂרָאֵל </a:t>
            </a:r>
            <a:r>
              <a:rPr lang="he-IL" sz="2800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שַׁלַּח אֶת-עַמִּי וְיָחֹגּוּ לִי בַּמִּדְבָּר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. </a:t>
            </a:r>
            <a:endParaRPr lang="he-IL" sz="28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וַיֹּאמֶר פַּרְעֹה מִי יְהוָה אֲשֶׁר אֶשְׁמַע בְּקֹלוֹ לְשַׁלַּח אֶת-יִשְׂרָאֵל לֹא יָדַעְתִּי אֶת-יְהוָה וְגַם אֶת-יִשְׂרָאֵל לֹא אֲשַׁלֵּחַ.</a:t>
            </a: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>
                <a:latin typeface="David" pitchFamily="34" charset="-79"/>
                <a:cs typeface="David" pitchFamily="34" charset="-79"/>
              </a:rPr>
              <a:t>וַיֹּאמְרוּ </a:t>
            </a:r>
            <a:r>
              <a:rPr lang="he-IL" sz="2800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אֱלֹהֵי הָעִבְרִים נִקְרָא עָלֵינוּ נֵלְכָה נָּא דֶּרֶךְ שְׁלֹשֶׁת יָמִים בַּמִּדְבָּר וְנִזְבְּחָה לַיהוָה אֱלֹהֵינוּ </a:t>
            </a:r>
            <a:r>
              <a:rPr lang="he-IL" sz="28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פֶּן-יִפְגָּעֵנוּ בַּדֶּבֶר אוֹ בֶחָרֶב</a:t>
            </a: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he-IL" sz="2800" b="1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0" y="49530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u="sng" dirty="0" smtClean="0">
                <a:cs typeface="David" pitchFamily="34" charset="-79"/>
              </a:rPr>
              <a:t>שמות ג:יח</a:t>
            </a:r>
          </a:p>
          <a:p>
            <a:pPr algn="ctr"/>
            <a:r>
              <a:rPr lang="he-IL" sz="2000" dirty="0" smtClean="0">
                <a:cs typeface="David" pitchFamily="34" charset="-79"/>
              </a:rPr>
              <a:t>...וַאֲמַרְתֶּם </a:t>
            </a:r>
            <a:r>
              <a:rPr lang="he-IL" sz="2000" dirty="0">
                <a:cs typeface="David" pitchFamily="34" charset="-79"/>
              </a:rPr>
              <a:t>אֵלָיו יְהוָה אֱלֹהֵי הָעִבְרִיִּים נִקְרָה עָלֵינוּ וְעַתָּה נֵלְכָה-נָּא דֶּרֶךְ שְׁלֹשֶׁת יָמִים בַּמִּדְבָּר וְנִזְבְּחָה לַיהוָה אֱלֹהֵינוּ</a:t>
            </a:r>
            <a:endParaRPr lang="he-IL" sz="2000" dirty="0"/>
          </a:p>
        </p:txBody>
      </p:sp>
      <p:sp>
        <p:nvSpPr>
          <p:cNvPr id="5" name="Up Arrow Callout 4"/>
          <p:cNvSpPr/>
          <p:nvPr/>
        </p:nvSpPr>
        <p:spPr>
          <a:xfrm>
            <a:off x="685800" y="4953000"/>
            <a:ext cx="4495800" cy="1600200"/>
          </a:xfrm>
          <a:prstGeom prst="up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adds this. If Bnei Yisrael don’t go then Egypt will be punished through plagues.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2782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Sefer Shemot begin?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u="sng" dirty="0" smtClean="0">
                <a:latin typeface="David" pitchFamily="34" charset="-79"/>
                <a:cs typeface="David" pitchFamily="34" charset="-79"/>
              </a:rPr>
              <a:t>שמות א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וְאֵלֶּה שְׁמוֹת בְּנֵי יִשְׂרָאֵל הַבָּאִים מִצְרָיְמָה אֵת יַעֲקֹב אִישׁ וּבֵיתוֹ בָּאוּ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l">
              <a:buNone/>
            </a:pP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But take a look in Bereishit…</a:t>
            </a:r>
          </a:p>
          <a:p>
            <a:pPr marL="0" indent="0" algn="r" rtl="1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93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286"/>
            <a:ext cx="8229600" cy="838200"/>
          </a:xfrm>
        </p:spPr>
        <p:txBody>
          <a:bodyPr/>
          <a:lstStyle/>
          <a:p>
            <a:pPr rtl="1"/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ח – מכת ערוב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הַשְׁכֵּם בַּבֹּקֶר וְהִתְיַצֵּב לִפְנֵי פַרְעֹה הִנֵּה יוֹצֵא הַמָּיְמָה וְאָמַרְתָּ אֵלָיו כֹּה אָמַר יְהוָה שַׁלַּח עַמִּי וְיַעַבְדֻנִי.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אִם-אֵינְךָ מְשַׁלֵּחַ אֶת-עַמִּי הִנְנִי מַשְׁלִיחַ בְּךָ וּבַעֲבָדֶיךָ וּבְעַמְּךָ וּבְבָתֶּיךָ אֶת-הֶעָרֹב וּמָלְאוּ בָּתֵּי מִצְרַיִם אֶת-הֶעָרֹב וְגַם הָאֲדָמָה אֲשֶׁר-הֵם עָלֶיהָ.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... 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וַיִּקְרָא פַרְעֹה אֶל-מֹשֶׁה וּלְאַהֲרֹן וַיֹּאמֶר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לְכוּ זִבְחוּ לֵאלֹהֵיכֶם </a:t>
            </a:r>
            <a:r>
              <a:rPr lang="he-IL" sz="2000" b="1" dirty="0" smtClean="0">
                <a:solidFill>
                  <a:schemeClr val="accent3"/>
                </a:solidFill>
                <a:cs typeface="David" pitchFamily="34" charset="-79"/>
              </a:rPr>
              <a:t>בָּאָרֶץ.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chemeClr val="accent3"/>
                </a:solidFill>
                <a:cs typeface="David" pitchFamily="34" charset="-79"/>
              </a:rPr>
              <a:t>He says they can serve G-d in Egypt because he’s worried that once they leave they won’t come back.</a:t>
            </a:r>
            <a:endParaRPr lang="en-US" sz="2000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מֹשֶׁה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לֹא נָכוֹן לַעֲשׂוֹת כֵּן כִּי תּוֹעֲבַת מִצְרַיִם נִזְבַּח לַיהוָה אֱלֹהֵינוּ הֵן נִזְבַּח אֶת-תּוֹעֲבַת מִצְרַיִם לְעֵינֵיהֶם וְלֹא יִסְקְלֻנוּ.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chemeClr val="accent2"/>
                </a:solidFill>
                <a:cs typeface="David" pitchFamily="34" charset="-79"/>
              </a:rPr>
              <a:t>We </a:t>
            </a:r>
            <a:r>
              <a:rPr lang="en-GB" sz="2000" dirty="0">
                <a:solidFill>
                  <a:schemeClr val="accent2"/>
                </a:solidFill>
                <a:cs typeface="David" pitchFamily="34" charset="-79"/>
              </a:rPr>
              <a:t>can't bring our </a:t>
            </a:r>
            <a:r>
              <a:rPr lang="en-GB" sz="2000" dirty="0" smtClean="0">
                <a:solidFill>
                  <a:schemeClr val="accent2"/>
                </a:solidFill>
                <a:cs typeface="David" pitchFamily="34" charset="-79"/>
              </a:rPr>
              <a:t>sacrifice sheep in </a:t>
            </a:r>
            <a:r>
              <a:rPr lang="en-GB" sz="2000" dirty="0">
                <a:solidFill>
                  <a:schemeClr val="accent2"/>
                </a:solidFill>
                <a:cs typeface="David" pitchFamily="34" charset="-79"/>
              </a:rPr>
              <a:t>Egypt because </a:t>
            </a:r>
            <a:r>
              <a:rPr lang="en-GB" sz="2000" dirty="0" smtClean="0">
                <a:solidFill>
                  <a:schemeClr val="accent2"/>
                </a:solidFill>
                <a:cs typeface="David" pitchFamily="34" charset="-79"/>
              </a:rPr>
              <a:t>we would be killed. </a:t>
            </a:r>
            <a:endParaRPr lang="en-US" sz="20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sz="2000" dirty="0">
                <a:cs typeface="David" pitchFamily="34" charset="-79"/>
              </a:rPr>
              <a:t> </a:t>
            </a:r>
            <a:r>
              <a:rPr lang="he-IL" sz="2000" b="1" dirty="0">
                <a:cs typeface="David" pitchFamily="34" charset="-79"/>
              </a:rPr>
              <a:t>כג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דֶּרֶךְ שְׁלֹשֶׁת יָמִים נֵלֵךְ בַּמִּדְבָּר </a:t>
            </a:r>
            <a:r>
              <a:rPr lang="he-IL" sz="2000" dirty="0">
                <a:cs typeface="David" pitchFamily="34" charset="-79"/>
              </a:rPr>
              <a:t>וְזָבַחְנוּ לַיהוָה אֱלֹהֵינוּ כַּאֲשֶׁר יֹאמַר אֵלֵינוּ. </a:t>
            </a:r>
            <a:endParaRPr lang="en-US" sz="20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dirty="0">
                <a:solidFill>
                  <a:schemeClr val="accent4"/>
                </a:solidFill>
                <a:cs typeface="David" pitchFamily="34" charset="-79"/>
              </a:rPr>
              <a:t>Moshe demands three day distance into the desert.</a:t>
            </a:r>
            <a:endParaRPr lang="en-US" sz="2000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וַיֹּאמֶר פַּרְעֹה אָנֹכִי אֲשַׁלַּח אֶתְכֶם </a:t>
            </a:r>
            <a:r>
              <a:rPr lang="he-IL" sz="2000" b="1" dirty="0">
                <a:solidFill>
                  <a:schemeClr val="tx2"/>
                </a:solidFill>
                <a:cs typeface="David" pitchFamily="34" charset="-79"/>
              </a:rPr>
              <a:t>וּזְבַחְתֶּם לַיהוָה אֱלֹהֵיכֶם בַּמִּדְבָּר רַק הַרְחֵק לֹא-תַרְחִיקוּ לָלֶכֶת הַעְתִּירוּ בַּעֲדִי.</a:t>
            </a:r>
            <a:endParaRPr lang="en-US" sz="2000" b="1" dirty="0">
              <a:solidFill>
                <a:schemeClr val="tx2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dirty="0">
                <a:solidFill>
                  <a:schemeClr val="tx2"/>
                </a:solidFill>
                <a:cs typeface="David" pitchFamily="34" charset="-79"/>
              </a:rPr>
              <a:t>He is convinced that </a:t>
            </a:r>
            <a:r>
              <a:rPr lang="en-GB" sz="2000" dirty="0" smtClean="0">
                <a:solidFill>
                  <a:schemeClr val="tx2"/>
                </a:solidFill>
                <a:cs typeface="David" pitchFamily="34" charset="-79"/>
              </a:rPr>
              <a:t>G-d is </a:t>
            </a:r>
            <a:r>
              <a:rPr lang="en-GB" sz="2000" dirty="0">
                <a:solidFill>
                  <a:schemeClr val="tx2"/>
                </a:solidFill>
                <a:cs typeface="David" pitchFamily="34" charset="-79"/>
              </a:rPr>
              <a:t>angry and needs </a:t>
            </a:r>
            <a:r>
              <a:rPr lang="en-GB" sz="2000" dirty="0" smtClean="0">
                <a:solidFill>
                  <a:schemeClr val="tx2"/>
                </a:solidFill>
                <a:cs typeface="David" pitchFamily="34" charset="-79"/>
              </a:rPr>
              <a:t>to be appeased. They </a:t>
            </a:r>
            <a:r>
              <a:rPr lang="en-GB" sz="2000" dirty="0">
                <a:solidFill>
                  <a:schemeClr val="tx2"/>
                </a:solidFill>
                <a:cs typeface="David" pitchFamily="34" charset="-79"/>
              </a:rPr>
              <a:t>can go a little way </a:t>
            </a:r>
            <a:r>
              <a:rPr lang="en-GB" sz="2000" dirty="0" smtClean="0">
                <a:solidFill>
                  <a:schemeClr val="tx2"/>
                </a:solidFill>
                <a:cs typeface="David" pitchFamily="34" charset="-79"/>
              </a:rPr>
              <a:t>into </a:t>
            </a:r>
            <a:r>
              <a:rPr lang="en-GB" sz="2000" dirty="0">
                <a:solidFill>
                  <a:schemeClr val="tx2"/>
                </a:solidFill>
                <a:cs typeface="David" pitchFamily="34" charset="-79"/>
              </a:rPr>
              <a:t>the desert but not three days. </a:t>
            </a:r>
            <a:endParaRPr lang="en-GB" sz="2000" dirty="0" smtClean="0">
              <a:solidFill>
                <a:schemeClr val="tx2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chemeClr val="tx2"/>
                </a:solidFill>
                <a:cs typeface="David" pitchFamily="34" charset="-79"/>
              </a:rPr>
              <a:t>…Then </a:t>
            </a:r>
            <a:r>
              <a:rPr lang="en-GB" sz="2000" dirty="0">
                <a:solidFill>
                  <a:schemeClr val="tx2"/>
                </a:solidFill>
                <a:cs typeface="David" pitchFamily="34" charset="-79"/>
              </a:rPr>
              <a:t>he changes his mind. </a:t>
            </a:r>
            <a:endParaRPr lang="en-US" sz="2000" dirty="0">
              <a:solidFill>
                <a:schemeClr val="tx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1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 – מכת ארבה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ז</a:t>
            </a:r>
            <a:r>
              <a:rPr lang="he-IL" sz="2200" dirty="0" smtClean="0">
                <a:cs typeface="David" pitchFamily="34" charset="-79"/>
              </a:rPr>
              <a:t> וַיֹּאמְרוּ </a:t>
            </a:r>
            <a:r>
              <a:rPr lang="he-IL" sz="2200" b="1" dirty="0" smtClean="0">
                <a:solidFill>
                  <a:schemeClr val="accent6"/>
                </a:solidFill>
                <a:cs typeface="David" pitchFamily="34" charset="-79"/>
              </a:rPr>
              <a:t>עַבְדֵי פַרְעֹה </a:t>
            </a:r>
            <a:r>
              <a:rPr lang="he-IL" sz="2200" dirty="0" smtClean="0">
                <a:cs typeface="David" pitchFamily="34" charset="-79"/>
              </a:rPr>
              <a:t>אֵלָיו עַד-מָתַי יִהְיֶה זֶה לָנוּ לְמוֹקֵשׁ שַׁלַּח אֶת-הָאֲנָשִׁים וְיַעַבְדוּ אֶת-יְהוָה אֱלֹהֵיהֶם הֲטֶרֶם תֵּדַע כִּי אָבְדָה מִצְרָיִם. </a:t>
            </a:r>
            <a:endParaRPr lang="en-US" sz="22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dirty="0" smtClean="0">
                <a:solidFill>
                  <a:schemeClr val="accent6"/>
                </a:solidFill>
                <a:cs typeface="David" pitchFamily="34" charset="-79"/>
              </a:rPr>
              <a:t>The advisors got the message.</a:t>
            </a: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וַיּוּשַׁב אֶת-מֹשֶׁה וְאֶת-אַהֲרֹן אֶל-פַּרְעֹה וַיֹּאמֶר אֲלֵהֶם לְכוּ עִבְדוּ אֶת-יְהוָה אֱלֹהֵיכֶם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מִי וָמִי הַהֹלְכִים.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dirty="0" smtClean="0">
                <a:solidFill>
                  <a:schemeClr val="accent4"/>
                </a:solidFill>
                <a:cs typeface="David" pitchFamily="34" charset="-79"/>
              </a:rPr>
              <a:t>Pharaoh </a:t>
            </a:r>
            <a:r>
              <a:rPr lang="en-GB" sz="2200" dirty="0">
                <a:solidFill>
                  <a:schemeClr val="accent4"/>
                </a:solidFill>
                <a:cs typeface="David" pitchFamily="34" charset="-79"/>
              </a:rPr>
              <a:t>wants a list of everyone going. </a:t>
            </a:r>
            <a:r>
              <a:rPr lang="en-GB" sz="2200" dirty="0" smtClean="0">
                <a:solidFill>
                  <a:schemeClr val="accent4"/>
                </a:solidFill>
                <a:cs typeface="David" pitchFamily="34" charset="-79"/>
              </a:rPr>
              <a:t>  </a:t>
            </a:r>
            <a:endParaRPr lang="en-US" sz="2200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ט וַיֹּאמֶר מֹשֶׁה בִּנְעָרֵינוּ וּבִזְקֵנֵינוּ נֵלֵךְ בְּבָנֵינוּ וּבִבְנוֹתֵנוּ בְּצֹאנֵנוּ וּבִבְקָרֵנוּ נֵלֵךְ כִּי חַג-יְהוָה לָנוּ.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dirty="0" smtClean="0">
                <a:solidFill>
                  <a:schemeClr val="accent2"/>
                </a:solidFill>
                <a:cs typeface="David" pitchFamily="34" charset="-79"/>
              </a:rPr>
              <a:t>Everyone is going – it is a celebration for G-d!</a:t>
            </a:r>
            <a:endParaRPr lang="en-US" sz="22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sz="2200" dirty="0">
                <a:cs typeface="David" pitchFamily="34" charset="-79"/>
              </a:rPr>
              <a:t> </a:t>
            </a:r>
            <a:r>
              <a:rPr lang="he-IL" sz="2200" b="1" dirty="0">
                <a:cs typeface="David" pitchFamily="34" charset="-79"/>
              </a:rPr>
              <a:t>י</a:t>
            </a:r>
            <a:r>
              <a:rPr lang="he-IL" sz="2200" dirty="0">
                <a:cs typeface="David" pitchFamily="34" charset="-79"/>
              </a:rPr>
              <a:t> וַיֹּאמֶר אֲלֵהֶם יְהִי כֵן יְהוָה עִמָּכֶם כַּאֲשֶׁר אֲשַׁלַּח אֶתְכֶם וְאֶת-טַפְּכֶם רְאוּ כִּי רָעָה נֶגֶד פְּנֵיכֶם.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לֹא כֵן לְכוּ-נָא </a:t>
            </a:r>
            <a:r>
              <a:rPr lang="he-IL" sz="2200" b="1" dirty="0">
                <a:solidFill>
                  <a:schemeClr val="tx2"/>
                </a:solidFill>
                <a:cs typeface="David" pitchFamily="34" charset="-79"/>
              </a:rPr>
              <a:t>הַגְּבָרִים</a:t>
            </a:r>
            <a:r>
              <a:rPr lang="he-IL" sz="2200" dirty="0">
                <a:cs typeface="David" pitchFamily="34" charset="-79"/>
              </a:rPr>
              <a:t> וְעִבְדוּ אֶת-יְהוָה כִּי אֹתָהּ אַתֶּם מְבַקְשִׁים וַיְגָרֶשׁ אֹתָם מֵאֵת פְּנֵי פַרְעֹה</a:t>
            </a:r>
            <a:r>
              <a:rPr lang="he-IL" sz="2200" dirty="0" smtClean="0">
                <a:cs typeface="David" pitchFamily="34" charset="-79"/>
              </a:rPr>
              <a:t>.</a:t>
            </a:r>
          </a:p>
          <a:p>
            <a:pPr marL="0" indent="0" algn="ctr">
              <a:buNone/>
            </a:pPr>
            <a:r>
              <a:rPr lang="en-GB" sz="2200" dirty="0" smtClean="0">
                <a:solidFill>
                  <a:schemeClr val="tx2"/>
                </a:solidFill>
                <a:cs typeface="David" pitchFamily="34" charset="-79"/>
              </a:rPr>
              <a:t>Pharaoh says only the men can go, the women and children have to stay behind.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2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09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 – אחרי מכת חושך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וַיִּקְרָא פַרְעֹה אֶל-מֹשֶׁה וַיֹּאמֶר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לְכוּ עִבְדוּ אֶת-יְהוָה רַק צֹאנְכֶם וּבְקַרְכֶם יֻצָּג גַּם-טַפְּכֶם יֵלֵךְ עִמָּכֶם. 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dirty="0">
                <a:solidFill>
                  <a:schemeClr val="accent6"/>
                </a:solidFill>
                <a:cs typeface="David" pitchFamily="34" charset="-79"/>
              </a:rPr>
              <a:t>Now even the kids can go but </a:t>
            </a:r>
            <a:r>
              <a:rPr lang="en-GB" sz="2200" dirty="0" smtClean="0">
                <a:solidFill>
                  <a:schemeClr val="accent6"/>
                </a:solidFill>
                <a:cs typeface="David" pitchFamily="34" charset="-79"/>
              </a:rPr>
              <a:t>they have to leave </a:t>
            </a:r>
            <a:r>
              <a:rPr lang="en-GB" sz="2200" dirty="0">
                <a:solidFill>
                  <a:schemeClr val="accent6"/>
                </a:solidFill>
                <a:cs typeface="David" pitchFamily="34" charset="-79"/>
              </a:rPr>
              <a:t>the cattle behind. </a:t>
            </a:r>
            <a:endParaRPr lang="en-GB" sz="2200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מֹשֶׁה גַּם-אַתָּה תִּתֵּן בְּיָדֵנוּ זְבָחִים וְעֹלֹת וְעָשִׂינוּ לַיהוָה אֱלֹהֵינוּ.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כו</a:t>
            </a:r>
            <a:r>
              <a:rPr lang="he-IL" sz="2200" dirty="0">
                <a:cs typeface="David" pitchFamily="34" charset="-79"/>
              </a:rPr>
              <a:t> וְגַם-מִקְנֵנוּ יֵלֵךְ עִמָּנוּ לֹא תִשָּׁאֵר פַּרְסָה כִּי מִמֶּנּוּ נִקַּח לַעֲבֹד אֶת-יְהוָה אֱלֹהֵינוּ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וַאֲנַחְנוּ לֹא-נֵדַע מַה-נַּעֲבֹד אֶת-יְהוָה עַד-בֹּאֵנוּ שָׁמָּה. </a:t>
            </a:r>
            <a:endParaRPr lang="he-IL" sz="22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dirty="0" smtClean="0">
                <a:solidFill>
                  <a:schemeClr val="accent4"/>
                </a:solidFill>
                <a:cs typeface="David" pitchFamily="34" charset="-79"/>
              </a:rPr>
              <a:t>We need to take the cattle because we won’t know until we get there which animals G-d wants us to sacrifice.</a:t>
            </a:r>
            <a:endParaRPr lang="en-US" sz="2200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כז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וַיְחַזֵּק יְהוָה אֶת-לֵב פַּרְעֹה וְלֹא אָבָה לְשַׁלְּחָם.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solidFill>
                  <a:schemeClr val="accent2"/>
                </a:solidFill>
                <a:cs typeface="David" pitchFamily="34" charset="-79"/>
              </a:rPr>
              <a:t>כח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וַיֹּאמֶר-לוֹ פַרְעֹה לֵךְ מֵעָלָי הִשָּׁמֶר לְךָ אַל-תֹּסֶף רְאוֹת פָּנַי כִּי בְּיוֹם רְאֹתְךָ פָנַי תָּמוּת. 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sz="2200" dirty="0" smtClean="0">
                <a:solidFill>
                  <a:schemeClr val="accent2"/>
                </a:solidFill>
                <a:cs typeface="David" pitchFamily="34" charset="-79"/>
              </a:rPr>
              <a:t>Pharaoh </a:t>
            </a:r>
            <a:r>
              <a:rPr lang="en-GB" sz="2200" dirty="0">
                <a:solidFill>
                  <a:schemeClr val="accent2"/>
                </a:solidFill>
                <a:cs typeface="David" pitchFamily="34" charset="-79"/>
              </a:rPr>
              <a:t>gets really angry and says </a:t>
            </a:r>
            <a:r>
              <a:rPr lang="en-GB" sz="2200" dirty="0" smtClean="0">
                <a:solidFill>
                  <a:schemeClr val="accent2"/>
                </a:solidFill>
                <a:cs typeface="David" pitchFamily="34" charset="-79"/>
              </a:rPr>
              <a:t>he will kill Moshe next time he sees him. </a:t>
            </a:r>
            <a:endParaRPr lang="en-US" sz="22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כט</a:t>
            </a:r>
            <a:r>
              <a:rPr lang="he-IL" sz="2200" dirty="0">
                <a:cs typeface="David" pitchFamily="34" charset="-79"/>
              </a:rPr>
              <a:t> וַיֹּאמֶר מֹשֶׁה כֵּן דִּבַּרְתָּ לֹא-אֹסִף עוֹד רְאוֹת פָּנֶיךָ.</a:t>
            </a:r>
            <a:endParaRPr lang="en-US" sz="2200" dirty="0">
              <a:cs typeface="David" pitchFamily="34" charset="-79"/>
            </a:endParaRPr>
          </a:p>
          <a:p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0871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יב – מכת הבכורות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1" y="1219200"/>
            <a:ext cx="6019799" cy="53340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בַּחֲצִי הַלַּיְלָה וַיהוָה הִכָּה כָל-בְּכוֹר בְּאֶרֶץ מִצְרַיִם מִבְּכֹר פַּרְעֹה הַיֹּשֵׁב עַל-כִּסְאוֹ עַד בְּכוֹר הַשְּׁבִי אֲשֶׁר בְּבֵית הַבּוֹר וְכֹל בְּכוֹר בְּהֵמָה.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וַיָּקָם פַּרְעֹה לַיְלָה הוּא וְכָל-עֲבָדָיו וְכָל-מִצְרַיִם וַתְּהִי צְעָקָה גְדֹלָה בְּמִצְרָיִם כִּי-אֵין בַּיִת אֲשֶׁר אֵין-שָׁם מֵת.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לא וַיִּקְרָא לְמֹשֶׁה וּלְאַהֲרֹן לַיְלָה וַיֹּאמֶר קוּמוּ צְּאוּ מִתּוֹךְ עַמִּי גַּם-אַתֶּם גַּם-בְּנֵי יִשְׂרָאֵל וּלְכוּ עִבְדוּ אֶת-יְהוָה כְּדַבֶּרְכֶם.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לב גַּם-צֹאנְכֶם גַּם-בְּקַרְכֶם קְחוּ כַּאֲשֶׁר דִּבַּרְתֶּם וָלֵכוּ וּבֵרַכְתֶּם גַּם-אֹתִי.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וַתֶּחֱזַק מִצְרַיִם עַל-הָעָם לְמַהֵר לְשַׁלְּחָם מִן-הָאָרֶץ כִּי אָמְרוּ כֻּלָּנוּ מֵתִים.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וַיִּשָּׂא הָעָם אֶת-בְּצֵקוֹ טֶרֶם יֶחְמָץ מִשְׁאֲרֹתָם צְרֻרֹת בְּשִׂמְלֹתָם עַל-שִׁכְמָם.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וּבְנֵי-יִשְׂרָאֵל עָשׂוּ כִּדְבַר מֹשֶׁה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וַיִּשְׁאֲלוּ מִמִּצְרַיִם כְּלֵי-כֶסֶף וּכְלֵי זָהָב וּשְׂמָלֹת</a:t>
            </a:r>
            <a:r>
              <a:rPr lang="he-IL" dirty="0">
                <a:cs typeface="David" pitchFamily="34" charset="-79"/>
              </a:rPr>
              <a:t>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וַיהוָה נָתַן אֶת-חֵן הָעָם בְּעֵינֵי מִצְרַיִם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וַיַּשְׁאִלוּם וַיְנַצְּלוּ אֶת-מִצְרָיִם</a:t>
            </a:r>
            <a:r>
              <a:rPr lang="he-IL" dirty="0">
                <a:cs typeface="David" pitchFamily="34" charset="-79"/>
              </a:rPr>
              <a:t>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1" y="2057401"/>
            <a:ext cx="2743200" cy="2057399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made sure that Pharaoh kicked them out so that they would all leave.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355601" y="4876800"/>
            <a:ext cx="2768600" cy="1371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21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This is how they got </a:t>
            </a:r>
            <a:r>
              <a:rPr lang="he-IL" sz="2000" dirty="0" smtClean="0"/>
              <a:t>רכוש גדול</a:t>
            </a:r>
            <a:r>
              <a:rPr lang="en-GB" sz="2000" dirty="0" smtClean="0"/>
              <a:t>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8849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Pharaoh chase after us?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14400"/>
            <a:ext cx="6858000" cy="571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cs typeface="David" pitchFamily="34" charset="-79"/>
              </a:rPr>
              <a:t>D</a:t>
            </a:r>
            <a:r>
              <a:rPr lang="en-GB" sz="2000" b="1" dirty="0" smtClean="0">
                <a:cs typeface="David" pitchFamily="34" charset="-79"/>
              </a:rPr>
              <a:t>ay 1:</a:t>
            </a:r>
            <a:endParaRPr lang="he-IL" sz="20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u="sng" dirty="0" smtClean="0">
                <a:cs typeface="David" pitchFamily="34" charset="-79"/>
              </a:rPr>
              <a:t>פרק יב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וַיִּסְעוּ בְנֵי-יִשְׂרָאֵל מֵרַעְמְסֵס סֻכֹּתָה כְּשֵׁשׁ-מֵאוֹת אֶלֶף רַגְלִי הַגְּבָרִים לְבַד מִטָּף.</a:t>
            </a:r>
            <a:endParaRPr lang="en-GB" sz="20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b="1" dirty="0" smtClean="0">
                <a:cs typeface="David" pitchFamily="34" charset="-79"/>
              </a:rPr>
              <a:t>Day 2:</a:t>
            </a:r>
            <a:endParaRPr lang="en-GB" sz="2000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u="sng" dirty="0" smtClean="0">
                <a:cs typeface="David" pitchFamily="34" charset="-79"/>
              </a:rPr>
              <a:t>פרק יג</a:t>
            </a:r>
            <a:endParaRPr lang="en-US" sz="2000" u="sng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</a:t>
            </a:r>
            <a:r>
              <a:rPr lang="he-IL" sz="2000" dirty="0">
                <a:cs typeface="David" pitchFamily="34" charset="-79"/>
              </a:rPr>
              <a:t> וַיִּסְעוּ מִסֻּכֹּת וַיַּחֲנוּ בְאֵתָם בִּקְצֵה הַמִּדְבָּר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ctr">
              <a:buNone/>
            </a:pPr>
            <a:r>
              <a:rPr lang="en-GB" sz="2000" b="1" dirty="0" smtClean="0">
                <a:cs typeface="David" pitchFamily="34" charset="-79"/>
              </a:rPr>
              <a:t>Day 3</a:t>
            </a:r>
            <a:r>
              <a:rPr lang="en-GB" sz="2000" dirty="0" smtClean="0">
                <a:cs typeface="David" pitchFamily="34" charset="-79"/>
              </a:rPr>
              <a:t> – G-d tells Moshe, with precise instructions, </a:t>
            </a: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to go back: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u="sng" dirty="0" smtClean="0">
                <a:cs typeface="David" pitchFamily="34" charset="-79"/>
              </a:rPr>
              <a:t>פרק </a:t>
            </a:r>
            <a:r>
              <a:rPr lang="he-IL" sz="2000" u="sng" dirty="0">
                <a:cs typeface="David" pitchFamily="34" charset="-79"/>
              </a:rPr>
              <a:t>יד</a:t>
            </a:r>
            <a:endParaRPr lang="en-US" sz="2000" u="sng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א</a:t>
            </a:r>
            <a:r>
              <a:rPr lang="he-IL" sz="2000" dirty="0">
                <a:cs typeface="David" pitchFamily="34" charset="-79"/>
              </a:rPr>
              <a:t> וַיְדַבֵּר יְהוָה אֶל-מֹשֶׁה לֵּאמֹר.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דַּבֵּר אֶל-בְּנֵי יִשְׂרָאֵל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וְיָשֻׁבוּ</a:t>
            </a:r>
            <a:r>
              <a:rPr lang="he-IL" sz="2000" dirty="0">
                <a:cs typeface="David" pitchFamily="34" charset="-79"/>
              </a:rPr>
              <a:t> וְיַחֲנוּ לִפְנֵי פִּי הַחִירֹת בֵּין מִגְדֹּל וּבֵין הַיָּם לִפְנֵי בַּעַל צְפֹן נִכְחוֹ תַחֲנוּ עַל-הַיָּם.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וְאָמַר פַּרְעֹה לִבְנֵי יִשְׂרָאֵל נְבֻכִים הֵם בָּאָרֶץ סָגַר עֲלֵיהֶם הַמִּדְבָּר.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וְחִזַּקְתִּי אֶת-לֵב-פַּרְעֹה וְרָדַף אַחֲרֵיהֶם וְאִכָּבְדָה בְּפַרְעֹה וּבְכָל-חֵילוֹ וְיָדְעוּ מִצְרַיִם כִּי-אֲנִי יְהוָה וַיַּעֲשׂוּ-כֵן.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54000" y="1295400"/>
            <a:ext cx="1905000" cy="541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G-d is telling Moshe that He wants </a:t>
            </a:r>
            <a:r>
              <a:rPr lang="en-GB" sz="2000" dirty="0" smtClean="0">
                <a:cs typeface="David" pitchFamily="34" charset="-79"/>
              </a:rPr>
              <a:t>Pharaoh </a:t>
            </a:r>
            <a:r>
              <a:rPr lang="en-GB" sz="2000" dirty="0">
                <a:cs typeface="David" pitchFamily="34" charset="-79"/>
              </a:rPr>
              <a:t>to think that they are wandering around the desert and therefore think they're coming back to takeover Egypt instead of going into the desert to serve G-d. 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57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יד – </a:t>
            </a: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Pharaoh’s Reaction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ה</a:t>
            </a:r>
            <a:r>
              <a:rPr lang="he-IL" dirty="0">
                <a:cs typeface="David" pitchFamily="34" charset="-79"/>
              </a:rPr>
              <a:t> וַיֻּגַּד לְמֶלֶךְ מִצְרַיִם כִּי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בָרַח הָעָם </a:t>
            </a:r>
            <a:r>
              <a:rPr lang="he-IL" dirty="0">
                <a:cs typeface="David" pitchFamily="34" charset="-79"/>
              </a:rPr>
              <a:t>וַיֵּהָפֵךְ לְבַב פַּרְעֹה וַעֲבָדָיו אֶל-הָעָם וַיֹּאמְרוּ מַה-זֹּאת עָשִׂינוּ כִּי-שִׁלַּחְנוּ אֶת-יִשְׂרָאֵל מֵעָבְדֵנוּ. </a:t>
            </a:r>
            <a:endParaRPr lang="he-IL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4"/>
                </a:solidFill>
                <a:cs typeface="David" pitchFamily="34" charset="-79"/>
              </a:rPr>
              <a:t>The Egyptians realise that the people ran away from slavery and think that they now plan to take over Egypt.</a:t>
            </a:r>
          </a:p>
          <a:p>
            <a:pPr marL="0" indent="0" algn="ctr">
              <a:buNone/>
            </a:pPr>
            <a:endParaRPr lang="en-US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וַיֶּאְסֹר אֶת-רִכְבּוֹ וְאֶת-עַמּוֹ לָקַח עִמּוֹ.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וַיִּקַּח שֵׁשׁ-מֵאוֹת רֶכֶב בָּחוּר וְכֹל רֶכֶב מִצְרָיִם וְשָׁלִשִׁם עַל-כֻּלּוֹ.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 punishes them because no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nation has a right to enslave another nation. 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574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ה – ו – </a:t>
            </a:r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of the Plan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00200"/>
            <a:ext cx="5562600" cy="4525963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וַיָּשָׁב מֹשֶׁה אֶל-יְהוָה וַיֹּאמַר אֲדֹנָי לָמָה הֲרֵעֹתָה לָעָם הַזֶּה לָמָּה זֶּה שְׁלַחְתָּנִי</a:t>
            </a:r>
            <a:r>
              <a:rPr lang="he-IL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cs typeface="David" pitchFamily="34" charset="-79"/>
              </a:rPr>
              <a:t>כג</a:t>
            </a:r>
            <a:r>
              <a:rPr lang="he-IL" dirty="0">
                <a:cs typeface="David" pitchFamily="34" charset="-79"/>
              </a:rPr>
              <a:t> וּמֵאָז בָּאתִי אֶל-פַּרְעֹה לְדַבֵּר בִּשְׁמֶךָ הֵרַע לָעָם הַזֶּה וְהַצֵּל לֹא-הִצַּלְתָּ אֶת-עַמֶּךָ.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פרק ו 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 א</a:t>
            </a:r>
            <a:r>
              <a:rPr lang="he-IL" dirty="0" smtClean="0">
                <a:cs typeface="David" pitchFamily="34" charset="-79"/>
              </a:rPr>
              <a:t> וַיֹּאמֶר יְהוָה אֶל-מֹשֶׁה עַתָּה תִרְאֶה אֲשֶׁר אֶעֱשֶׂה לְפַרְעֹה </a:t>
            </a: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כִּי בְיָד חֲזָקָה יְשַׁלְּחֵם וּבְיָד חֲזָקָה יְגָרְשֵׁם מֵאַרְצוֹ.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228600" y="1828800"/>
            <a:ext cx="2743200" cy="1752600"/>
          </a:xfrm>
          <a:prstGeom prst="right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questions as things have been made worse.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39486" y="3886200"/>
            <a:ext cx="2732314" cy="23622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It will be </a:t>
            </a:r>
            <a:r>
              <a:rPr lang="en-GB" sz="2400" b="1" dirty="0" smtClean="0"/>
              <a:t>Pharaoh’s</a:t>
            </a:r>
            <a:r>
              <a:rPr lang="en-GB" sz="2400" dirty="0" smtClean="0"/>
              <a:t> ‘yad chazaka’ that kicks us out of Egypt.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63839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Sefer Shemot begin?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u="sng" dirty="0" smtClean="0">
                <a:latin typeface="David" pitchFamily="34" charset="-79"/>
                <a:cs typeface="David" pitchFamily="34" charset="-79"/>
              </a:rPr>
              <a:t>שמות א</a:t>
            </a: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וְאֵלֶּה שְׁמוֹת בְּנֵי יִשְׂרָאֵל הַבָּאִים מִצְרָיְמָה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אֵת יַעֲקֹב אִישׁ וּבֵיתוֹ בָּאוּ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l">
              <a:buNone/>
            </a:pP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But take a look in Bereishit…</a:t>
            </a:r>
          </a:p>
          <a:p>
            <a:pPr marL="0" indent="0" algn="r" rtl="1">
              <a:buNone/>
            </a:pPr>
            <a:r>
              <a:rPr lang="he-IL" u="sng" dirty="0" smtClean="0">
                <a:latin typeface="David" pitchFamily="34" charset="-79"/>
                <a:cs typeface="David" pitchFamily="34" charset="-79"/>
              </a:rPr>
              <a:t>בראשית מו</a:t>
            </a: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וְאֵלֶּה שְׁמוֹת בְּנֵי-יִשְׂרָאֵל הַבָּאִים מִצְרַיְמָה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יַעֲקֹב וּבָנָיו בְּכֹר יַעֲקֹב רְאוּבֵן.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It is clear that Egypt is Brit Bein Habtarim.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828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Yaakov and his family go down to Egypt?</a:t>
            </a:r>
            <a:endParaRPr lang="he-IL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300" u="sng" dirty="0" smtClean="0">
                <a:latin typeface="David" pitchFamily="34" charset="-79"/>
                <a:cs typeface="David" pitchFamily="34" charset="-79"/>
              </a:rPr>
              <a:t>בראשית מה</a:t>
            </a:r>
            <a:endParaRPr lang="en-GB" sz="3300" u="sng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יא </a:t>
            </a:r>
            <a:r>
              <a:rPr lang="he-IL" sz="30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וְכִלְכַּלְתִּי אֹתְךָ שָׁם כִּי-עוֹד חָמֵשׁ </a:t>
            </a:r>
            <a:endParaRPr lang="he-IL" sz="3000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שָׁנִים רָעָב פֶּן-תִּוָּרֵשׁ </a:t>
            </a:r>
            <a:r>
              <a:rPr lang="he-IL" sz="30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אַתָּה וּבֵיתְךָ </a:t>
            </a:r>
            <a:endParaRPr lang="he-IL" sz="3000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וְכָל-אֲשֶׁר-לָךְ</a:t>
            </a:r>
            <a:r>
              <a:rPr lang="he-IL" sz="3000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sz="3000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rtl="1">
              <a:buNone/>
            </a:pPr>
            <a:endParaRPr lang="en-GB" sz="3000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כח </a:t>
            </a:r>
            <a:r>
              <a:rPr lang="he-IL" sz="3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וַיֹּאמֶר יִשְׂרָאֵל רַב עוֹד-יוֹסֵף </a:t>
            </a:r>
            <a:endParaRPr lang="he-IL" sz="30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0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בְּנִי </a:t>
            </a:r>
            <a:r>
              <a:rPr lang="he-IL" sz="3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חָי </a:t>
            </a:r>
            <a:r>
              <a:rPr lang="he-IL" sz="30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אֵלְכָה </a:t>
            </a:r>
            <a:r>
              <a:rPr lang="he-IL" sz="30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וְאֶרְאֶנּוּ בְּטֶרֶם אָמוּת</a:t>
            </a:r>
            <a:r>
              <a:rPr lang="he-IL" sz="30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he-IL" sz="44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44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457200" y="1828800"/>
            <a:ext cx="3505200" cy="18288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Yosef invites them because there are five more years of famine</a:t>
            </a:r>
            <a:endParaRPr lang="he-IL" sz="24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4038600"/>
            <a:ext cx="3733800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9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Yaakov goes down so he can see Yosef before he dies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59436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Perek </a:t>
            </a:r>
            <a:r>
              <a:rPr lang="he-IL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</a:t>
            </a:r>
            <a:r>
              <a:rPr lang="en-GB" sz="32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see which questions arise…</a:t>
            </a:r>
            <a:endParaRPr lang="he-IL" sz="32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3500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</a:t>
            </a:r>
            <a:r>
              <a:rPr lang="he-IL" sz="35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וַיִּסַּע יִשְׂרָאֵל וְכָל-אֲשֶׁר-לוֹ וַיָּבֹא בְּאֵרָה שָּׁבַע וַיִּזְבַּח זְבָחִים לֵאלֹהֵי אָבִיו יִצְחָק. </a:t>
            </a:r>
            <a:endParaRPr lang="he-IL" sz="35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800" dirty="0">
              <a:latin typeface="David" pitchFamily="34" charset="-79"/>
              <a:cs typeface="David" pitchFamily="34" charset="-79"/>
            </a:endParaRPr>
          </a:p>
          <a:p>
            <a:r>
              <a:rPr lang="en-US" sz="2800" b="1" dirty="0">
                <a:cs typeface="David" pitchFamily="34" charset="-79"/>
              </a:rPr>
              <a:t>Why is </a:t>
            </a:r>
            <a:r>
              <a:rPr lang="en-US" sz="2800" b="1" dirty="0" smtClean="0">
                <a:cs typeface="David" pitchFamily="34" charset="-79"/>
              </a:rPr>
              <a:t>G-d </a:t>
            </a:r>
            <a:r>
              <a:rPr lang="en-US" sz="2800" b="1" dirty="0">
                <a:cs typeface="David" pitchFamily="34" charset="-79"/>
              </a:rPr>
              <a:t>described just as the </a:t>
            </a:r>
            <a:r>
              <a:rPr lang="en-US" sz="2800" b="1" dirty="0" smtClean="0">
                <a:cs typeface="David" pitchFamily="34" charset="-79"/>
              </a:rPr>
              <a:t>G-d </a:t>
            </a:r>
            <a:r>
              <a:rPr lang="en-US" sz="2800" b="1" dirty="0">
                <a:cs typeface="David" pitchFamily="34" charset="-79"/>
              </a:rPr>
              <a:t>of Yitzchak and not as the </a:t>
            </a:r>
            <a:r>
              <a:rPr lang="en-US" sz="2800" b="1" dirty="0" smtClean="0">
                <a:cs typeface="David" pitchFamily="34" charset="-79"/>
              </a:rPr>
              <a:t>G-d </a:t>
            </a:r>
            <a:r>
              <a:rPr lang="en-US" sz="2800" b="1" dirty="0">
                <a:cs typeface="David" pitchFamily="34" charset="-79"/>
              </a:rPr>
              <a:t>of Avraham</a:t>
            </a:r>
            <a:r>
              <a:rPr lang="en-US" sz="2800" b="1" dirty="0" smtClean="0">
                <a:cs typeface="David" pitchFamily="34" charset="-79"/>
              </a:rPr>
              <a:t>?</a:t>
            </a:r>
            <a:endParaRPr lang="he-IL" sz="2800" b="1" dirty="0" smtClean="0">
              <a:cs typeface="David" pitchFamily="34" charset="-79"/>
            </a:endParaRPr>
          </a:p>
          <a:p>
            <a:endParaRPr lang="en-US" sz="2800" dirty="0">
              <a:cs typeface="David" pitchFamily="34" charset="-79"/>
            </a:endParaRPr>
          </a:p>
          <a:p>
            <a:pPr algn="l"/>
            <a:r>
              <a:rPr lang="en-US" sz="2800" b="1" dirty="0">
                <a:cs typeface="David" pitchFamily="34" charset="-79"/>
              </a:rPr>
              <a:t>Why is he stopping in Beer Sheva? </a:t>
            </a:r>
            <a:endParaRPr lang="he-IL" sz="2800" b="1" dirty="0" smtClean="0">
              <a:cs typeface="David" pitchFamily="34" charset="-79"/>
            </a:endParaRPr>
          </a:p>
          <a:p>
            <a:pPr algn="l"/>
            <a:endParaRPr lang="en-US" sz="2800" b="1" dirty="0" smtClean="0">
              <a:cs typeface="David" pitchFamily="34" charset="-79"/>
            </a:endParaRPr>
          </a:p>
          <a:p>
            <a:pPr algn="l"/>
            <a:r>
              <a:rPr lang="en-US" sz="2800" b="1" dirty="0" smtClean="0">
                <a:cs typeface="David" pitchFamily="34" charset="-79"/>
              </a:rPr>
              <a:t>Why </a:t>
            </a:r>
            <a:r>
              <a:rPr lang="en-US" sz="2800" b="1" dirty="0">
                <a:cs typeface="David" pitchFamily="34" charset="-79"/>
              </a:rPr>
              <a:t>is he bringing korbanot, isn’t there a </a:t>
            </a:r>
            <a:r>
              <a:rPr lang="en-US" sz="2800" b="1" dirty="0" smtClean="0">
                <a:cs typeface="David" pitchFamily="34" charset="-79"/>
              </a:rPr>
              <a:t>famine</a:t>
            </a:r>
            <a:r>
              <a:rPr lang="en-US" sz="2800" b="1" dirty="0">
                <a:cs typeface="David" pitchFamily="34" charset="-79"/>
              </a:rPr>
              <a:t>?! </a:t>
            </a:r>
            <a:endParaRPr lang="he-IL" sz="28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36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600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</a:t>
            </a:r>
            <a:r>
              <a:rPr lang="he-IL" sz="3600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וַיֹּאמֶר אֱלֹהִים לְיִשְׂרָאֵל בְּמַרְאֹת הַלַּיְלָה וַיֹּאמֶר יַעֲקֹב יַעֲקֹב וַיֹּאמֶר הִנֵּנִי. 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Why </a:t>
            </a:r>
            <a:r>
              <a:rPr lang="en-GB" b="1" dirty="0" smtClean="0"/>
              <a:t>does his name change </a:t>
            </a:r>
            <a:r>
              <a:rPr lang="en-US" b="1" dirty="0" smtClean="0"/>
              <a:t>from </a:t>
            </a:r>
            <a:r>
              <a:rPr lang="en-US" b="1" dirty="0"/>
              <a:t>Yisrael to Yaakov? </a:t>
            </a:r>
            <a:endParaRPr lang="en-US" dirty="0"/>
          </a:p>
          <a:p>
            <a:r>
              <a:rPr lang="en-US" b="1" dirty="0"/>
              <a:t>Why is </a:t>
            </a:r>
            <a:r>
              <a:rPr lang="en-US" b="1" dirty="0" smtClean="0"/>
              <a:t>G-d </a:t>
            </a:r>
            <a:r>
              <a:rPr lang="en-US" b="1" dirty="0"/>
              <a:t>talking to him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5"/>
                </a:solidFill>
              </a:rPr>
              <a:t>An answer to a previous question… </a:t>
            </a:r>
            <a:endParaRPr lang="en-US" b="1" u="sng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/>
                </a:solidFill>
              </a:rPr>
              <a:t>If </a:t>
            </a:r>
            <a:r>
              <a:rPr lang="en-US" b="1" dirty="0" smtClean="0">
                <a:solidFill>
                  <a:schemeClr val="accent5"/>
                </a:solidFill>
              </a:rPr>
              <a:t>G-d </a:t>
            </a:r>
            <a:r>
              <a:rPr lang="en-US" b="1" dirty="0">
                <a:solidFill>
                  <a:schemeClr val="accent5"/>
                </a:solidFill>
              </a:rPr>
              <a:t>is talking to </a:t>
            </a:r>
            <a:r>
              <a:rPr lang="en-US" b="1" dirty="0" smtClean="0">
                <a:solidFill>
                  <a:schemeClr val="accent5"/>
                </a:solidFill>
              </a:rPr>
              <a:t>him now then maybe </a:t>
            </a:r>
            <a:r>
              <a:rPr lang="en-US" b="1" dirty="0">
                <a:solidFill>
                  <a:schemeClr val="accent5"/>
                </a:solidFill>
              </a:rPr>
              <a:t>that’s why he brought korbanot in </a:t>
            </a:r>
            <a:r>
              <a:rPr lang="en-US" b="1" dirty="0" smtClean="0">
                <a:solidFill>
                  <a:schemeClr val="accent5"/>
                </a:solidFill>
              </a:rPr>
              <a:t>pasuk </a:t>
            </a:r>
            <a:r>
              <a:rPr lang="en-US" b="1" dirty="0">
                <a:solidFill>
                  <a:schemeClr val="accent5"/>
                </a:solidFill>
              </a:rPr>
              <a:t>alef – something was bothering him.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461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ג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וַיֹּאמֶר אָנֹכִי הָאֵל אֱלֹהֵי אָבִיךָ אַל-תִּירָא מֵרְדָה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מִצְרַיְמָה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כִּי-לְגוֹי גָּדוֹל אֲשִׂימְךָ שָׁם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More answers…</a:t>
            </a:r>
          </a:p>
          <a:p>
            <a:r>
              <a:rPr lang="en-GB" b="1" dirty="0" smtClean="0"/>
              <a:t>This pasuk expla</a:t>
            </a:r>
            <a:r>
              <a:rPr lang="en-US" b="1" dirty="0" smtClean="0"/>
              <a:t>ins </a:t>
            </a:r>
            <a:r>
              <a:rPr lang="en-US" b="1" dirty="0"/>
              <a:t>that Yaakov was scared because he's going down to Egypt. </a:t>
            </a:r>
            <a:endParaRPr lang="en-US" b="1" dirty="0" smtClean="0"/>
          </a:p>
          <a:p>
            <a:r>
              <a:rPr lang="en-US" b="1" dirty="0" smtClean="0"/>
              <a:t>He's </a:t>
            </a:r>
            <a:r>
              <a:rPr lang="en-US" b="1" dirty="0"/>
              <a:t>worried that maybe he doesn’t have permission, like Yitzchak didn’t. </a:t>
            </a:r>
            <a:endParaRPr lang="en-US" b="1" dirty="0" smtClean="0"/>
          </a:p>
          <a:p>
            <a:r>
              <a:rPr lang="en-GB" b="1" dirty="0" smtClean="0"/>
              <a:t>G-d had already allowed Yaakov to leave and had promised to be with him.</a:t>
            </a:r>
            <a:endParaRPr lang="en-US" b="1" dirty="0" smtClean="0"/>
          </a:p>
          <a:p>
            <a:r>
              <a:rPr lang="en-US" b="1" dirty="0" smtClean="0"/>
              <a:t>Be’er Sheva is where you apply for an ‘exit visa’. </a:t>
            </a:r>
            <a:endParaRPr lang="en-US" dirty="0"/>
          </a:p>
          <a:p>
            <a:r>
              <a:rPr lang="en-US" b="1" dirty="0"/>
              <a:t>So Yaakov is turning to the </a:t>
            </a:r>
            <a:r>
              <a:rPr lang="en-US" b="1" dirty="0" smtClean="0"/>
              <a:t>G-d </a:t>
            </a:r>
            <a:r>
              <a:rPr lang="en-US" b="1" dirty="0"/>
              <a:t>of Yitzchak who had told Yitzchak not to go down. </a:t>
            </a:r>
            <a:endParaRPr lang="en-US" b="1" dirty="0" smtClean="0"/>
          </a:p>
          <a:p>
            <a:r>
              <a:rPr lang="en-GB" b="1" dirty="0" smtClean="0">
                <a:solidFill>
                  <a:schemeClr val="accent4"/>
                </a:solidFill>
              </a:rPr>
              <a:t>Rashbam</a:t>
            </a:r>
            <a:r>
              <a:rPr lang="en-GB" dirty="0" smtClean="0">
                <a:solidFill>
                  <a:schemeClr val="accent4"/>
                </a:solidFill>
              </a:rPr>
              <a:t>: When you </a:t>
            </a:r>
            <a:r>
              <a:rPr lang="en-GB" dirty="0">
                <a:solidFill>
                  <a:schemeClr val="accent4"/>
                </a:solidFill>
              </a:rPr>
              <a:t>turn to </a:t>
            </a:r>
            <a:r>
              <a:rPr lang="en-GB" dirty="0" smtClean="0">
                <a:solidFill>
                  <a:schemeClr val="accent4"/>
                </a:solidFill>
              </a:rPr>
              <a:t>G-d</a:t>
            </a:r>
            <a:r>
              <a:rPr lang="en-GB" dirty="0">
                <a:solidFill>
                  <a:schemeClr val="accent4"/>
                </a:solidFill>
              </a:rPr>
              <a:t>, refer to him in a way that refers to an event which is connected to what you're davening for. </a:t>
            </a:r>
            <a:endParaRPr lang="en-US" dirty="0">
              <a:solidFill>
                <a:schemeClr val="accent4"/>
              </a:solidFill>
            </a:endParaRPr>
          </a:p>
          <a:p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61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ג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וַיֹּאמֶר אָנֹכִי הָאֵל אֱלֹהֵי אָבִיךָ אַל-תִּירָא מֵרְדָה 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מִצְרַיְמָה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כִּי-ל</a:t>
            </a:r>
            <a:r>
              <a:rPr lang="he-IL" b="1" dirty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ְגוֹי גָּדוֹל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אֲשִׂימְךָ שָׁם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he-IL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 the promise of Lech Lecha, Avraham thought he would become a great nation in Israel.</a:t>
            </a:r>
          </a:p>
          <a:p>
            <a:r>
              <a:rPr lang="en-GB" dirty="0" smtClean="0"/>
              <a:t>In Brit Bein Habtarim, G-d tells Avraham he will become a great nation there, in a strange land.</a:t>
            </a:r>
          </a:p>
          <a:p>
            <a:endParaRPr lang="en-GB" dirty="0" smtClean="0"/>
          </a:p>
          <a:p>
            <a:r>
              <a:rPr lang="en-GB" b="1" dirty="0">
                <a:solidFill>
                  <a:schemeClr val="accent4"/>
                </a:solidFill>
              </a:rPr>
              <a:t>Ramban</a:t>
            </a:r>
            <a:r>
              <a:rPr lang="en-GB" dirty="0" smtClean="0">
                <a:solidFill>
                  <a:schemeClr val="accent4"/>
                </a:solidFill>
              </a:rPr>
              <a:t>: G-d is telling Yaakov that the shibud of Brit Bein Habtarim is starting now. He therefore brings korbanot to the G-d of Yitzchak. Yitzchak symbolises gevura which is necessary to survive the oppression.</a:t>
            </a:r>
            <a:endParaRPr lang="en-US" dirty="0"/>
          </a:p>
          <a:p>
            <a:endParaRPr lang="en-GB" dirty="0" smtClean="0"/>
          </a:p>
          <a:p>
            <a:endParaRPr lang="en-GB" b="1" dirty="0" smtClean="0">
              <a:solidFill>
                <a:schemeClr val="accent4"/>
              </a:solidFill>
            </a:endParaRPr>
          </a:p>
          <a:p>
            <a:endParaRPr lang="en-GB" b="1" dirty="0">
              <a:solidFill>
                <a:schemeClr val="accent4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373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GB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The Beginning of Sefer Shemot</a:t>
            </a:r>
            <a:endParaRPr lang="he-IL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ד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אָנֹכִי אֵרֵד עִמְּךָ מִצְרַיְמָה </a:t>
            </a:r>
            <a:b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</a:b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וְאָנֹכִי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אַעַלְךָ גַם-עָלֹה </a:t>
            </a:r>
            <a:endParaRPr lang="he-IL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וְיוֹסֵף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יָשִׁית יָדוֹ עַל-עֵינֶיךָ. </a:t>
            </a:r>
            <a:endParaRPr lang="en-GB" b="1" dirty="0" smtClean="0"/>
          </a:p>
          <a:p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152400" y="1625600"/>
            <a:ext cx="4495800" cy="609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94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200" dirty="0" smtClean="0"/>
              <a:t>“I will take you down to Egypt”</a:t>
            </a:r>
            <a:endParaRPr lang="he-IL" sz="22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819400"/>
            <a:ext cx="5410200" cy="1447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3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200" dirty="0" smtClean="0"/>
              <a:t>“And I will bring you back as a </a:t>
            </a:r>
            <a:r>
              <a:rPr lang="he-IL" sz="2200" dirty="0" smtClean="0"/>
              <a:t>גוי גדול</a:t>
            </a:r>
            <a:r>
              <a:rPr lang="en-GB" sz="2200" dirty="0" smtClean="0"/>
              <a:t>.” Hence the name Yisrael. </a:t>
            </a:r>
          </a:p>
          <a:p>
            <a:pPr algn="ctr"/>
            <a:r>
              <a:rPr lang="en-GB" sz="2200" dirty="0" smtClean="0"/>
              <a:t>They can’t leave until G-d brings them back.</a:t>
            </a:r>
            <a:endParaRPr lang="he-IL" sz="2200" dirty="0"/>
          </a:p>
        </p:txBody>
      </p:sp>
      <p:sp>
        <p:nvSpPr>
          <p:cNvPr id="6" name="Right Arrow Callout 5"/>
          <p:cNvSpPr/>
          <p:nvPr/>
        </p:nvSpPr>
        <p:spPr>
          <a:xfrm>
            <a:off x="304800" y="5029200"/>
            <a:ext cx="43434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01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200" dirty="0" smtClean="0"/>
              <a:t>Yaakov will die there.</a:t>
            </a:r>
          </a:p>
          <a:p>
            <a:pPr algn="ctr"/>
            <a:r>
              <a:rPr lang="en-GB" sz="2200" dirty="0" smtClean="0"/>
              <a:t> This is the long haul.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6609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2239</Words>
  <Application>Microsoft Office PowerPoint</Application>
  <PresentationFormat>On-screen Show (4:3)</PresentationFormat>
  <Paragraphs>230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שמות</vt:lpstr>
      <vt:lpstr>Where does Sefer Shemot begin?</vt:lpstr>
      <vt:lpstr>Where does Sefer Shemot begin?</vt:lpstr>
      <vt:lpstr>Why do Yaakov and his family go down to Egypt?</vt:lpstr>
      <vt:lpstr>Study Perek מו and see which questions arise…</vt:lpstr>
      <vt:lpstr>ב וַיֹּאמֶר אֱלֹהִים לְיִשְׂרָאֵל בְּמַרְאֹת הַלַּיְלָה וַיֹּאמֶר יַעֲקֹב יַעֲקֹב וַיֹּאמֶר הִנֵּנִי. </vt:lpstr>
      <vt:lpstr>ג וַיֹּאמֶר אָנֹכִי הָאֵל אֱלֹהֵי אָבִיךָ אַל-תִּירָא מֵרְדָה מִצְרַיְמָה כִּי-לְגוֹי גָּדוֹל אֲשִׂימְךָ שָׁם.</vt:lpstr>
      <vt:lpstr>ג וַיֹּאמֶר אָנֹכִי הָאֵל אֱלֹהֵי אָבִיךָ אַל-תִּירָא מֵרְדָה מִצְרַיְמָה כִּי-לְגוֹי גָּדוֹל אֲשִׂימְךָ שָׁם.</vt:lpstr>
      <vt:lpstr>The Beginning of Sefer Shemot</vt:lpstr>
      <vt:lpstr>PowerPoint Presentation</vt:lpstr>
      <vt:lpstr>A quick look at Perek א and ב:</vt:lpstr>
      <vt:lpstr>PowerPoint Presentation</vt:lpstr>
      <vt:lpstr>פרק ג - הקדמה</vt:lpstr>
      <vt:lpstr>Did Yaakov ever tell his children they were going down for the long haul?</vt:lpstr>
      <vt:lpstr>פרק ג – The Conversation Starts </vt:lpstr>
      <vt:lpstr>What is Moshe asking?</vt:lpstr>
      <vt:lpstr>The Next Conversation</vt:lpstr>
      <vt:lpstr>PowerPoint Presentation</vt:lpstr>
      <vt:lpstr>פרק ה  -The first meeting between Moshe and Pharaoh</vt:lpstr>
      <vt:lpstr>פרק ח – מכת ערוב</vt:lpstr>
      <vt:lpstr>פרק י – מכת ארבה</vt:lpstr>
      <vt:lpstr>פרק י – אחרי מכת חושך</vt:lpstr>
      <vt:lpstr>פרק יב – מכת הבכורות</vt:lpstr>
      <vt:lpstr>Why did Pharaoh chase after us?</vt:lpstr>
      <vt:lpstr>פרק יד – Pharaoh’s Reaction</vt:lpstr>
      <vt:lpstr>פרק ה – ו – Proof of the Plan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38</cp:revision>
  <dcterms:created xsi:type="dcterms:W3CDTF">2006-08-16T00:00:00Z</dcterms:created>
  <dcterms:modified xsi:type="dcterms:W3CDTF">2013-09-17T18:17:25Z</dcterms:modified>
</cp:coreProperties>
</file>